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handoutMasterIdLst>
    <p:handoutMasterId r:id="rId58"/>
  </p:handoutMasterIdLst>
  <p:sldIdLst>
    <p:sldId id="256" r:id="rId2"/>
    <p:sldId id="262" r:id="rId3"/>
    <p:sldId id="257" r:id="rId4"/>
    <p:sldId id="258" r:id="rId5"/>
    <p:sldId id="259" r:id="rId6"/>
    <p:sldId id="260" r:id="rId7"/>
    <p:sldId id="261" r:id="rId8"/>
    <p:sldId id="263"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264" r:id="rId23"/>
    <p:sldId id="290" r:id="rId24"/>
    <p:sldId id="265" r:id="rId25"/>
    <p:sldId id="266" r:id="rId26"/>
    <p:sldId id="267" r:id="rId27"/>
    <p:sldId id="268" r:id="rId28"/>
    <p:sldId id="269" r:id="rId29"/>
    <p:sldId id="292" r:id="rId30"/>
    <p:sldId id="291" r:id="rId31"/>
    <p:sldId id="270" r:id="rId32"/>
    <p:sldId id="271" r:id="rId33"/>
    <p:sldId id="272" r:id="rId34"/>
    <p:sldId id="273" r:id="rId35"/>
    <p:sldId id="274" r:id="rId36"/>
    <p:sldId id="275" r:id="rId37"/>
    <p:sldId id="277" r:id="rId38"/>
    <p:sldId id="276" r:id="rId39"/>
    <p:sldId id="278" r:id="rId40"/>
    <p:sldId id="279" r:id="rId41"/>
    <p:sldId id="293" r:id="rId42"/>
    <p:sldId id="281" r:id="rId43"/>
    <p:sldId id="294" r:id="rId44"/>
    <p:sldId id="295" r:id="rId45"/>
    <p:sldId id="296" r:id="rId46"/>
    <p:sldId id="297" r:id="rId47"/>
    <p:sldId id="286" r:id="rId48"/>
    <p:sldId id="298" r:id="rId49"/>
    <p:sldId id="288" r:id="rId50"/>
    <p:sldId id="299" r:id="rId51"/>
    <p:sldId id="282" r:id="rId52"/>
    <p:sldId id="283" r:id="rId53"/>
    <p:sldId id="287" r:id="rId54"/>
    <p:sldId id="300" r:id="rId55"/>
    <p:sldId id="314"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000" autoAdjust="0"/>
  </p:normalViewPr>
  <p:slideViewPr>
    <p:cSldViewPr>
      <p:cViewPr varScale="1">
        <p:scale>
          <a:sx n="78" d="100"/>
          <a:sy n="78" d="100"/>
        </p:scale>
        <p:origin x="-924" y="-96"/>
      </p:cViewPr>
      <p:guideLst>
        <p:guide orient="horz" pos="2160"/>
        <p:guide pos="2880"/>
      </p:guideLst>
    </p:cSldViewPr>
  </p:slideViewPr>
  <p:outlineViewPr>
    <p:cViewPr>
      <p:scale>
        <a:sx n="33" d="100"/>
        <a:sy n="33" d="100"/>
      </p:scale>
      <p:origin x="0" y="414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23C2AC6-EF84-4FAF-A79C-83B0725E6FB0}" type="datetimeFigureOut">
              <a:rPr lang="en-US" smtClean="0"/>
              <a:t>1/26/2010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01A3977-882D-43F5-A65B-17A674C4672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7BAC6BD-8FD9-4190-AA2C-2D4F75EE4ECA}" type="datetimeFigureOut">
              <a:rPr lang="en-US" smtClean="0"/>
              <a:pPr/>
              <a:t>1/26/2010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70BAF5E-CEA1-4D7F-9791-C5CCAF3CDC3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a:t>
            </a:r>
            <a:r>
              <a:rPr lang="en-US" baseline="0" dirty="0" smtClean="0"/>
              <a:t> and some state deficits have expanded to record breaking proportions!</a:t>
            </a:r>
            <a:endParaRPr lang="en-US" dirty="0"/>
          </a:p>
        </p:txBody>
      </p:sp>
      <p:sp>
        <p:nvSpPr>
          <p:cNvPr id="4" name="Slide Number Placeholder 3"/>
          <p:cNvSpPr>
            <a:spLocks noGrp="1"/>
          </p:cNvSpPr>
          <p:nvPr>
            <p:ph type="sldNum" sz="quarter" idx="10"/>
          </p:nvPr>
        </p:nvSpPr>
        <p:spPr/>
        <p:txBody>
          <a:bodyPr/>
          <a:lstStyle/>
          <a:p>
            <a:fld id="{13ACA8C2-E796-4E37-94F0-DC98CD6883F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ACA8C2-E796-4E37-94F0-DC98CD6883F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CC501-70C2-4BF6-9F19-13618ABA105E}" type="slidenum">
              <a:rPr lang="en-US"/>
              <a:pPr/>
              <a:t>42</a:t>
            </a:fld>
            <a:endParaRPr lang="en-US"/>
          </a:p>
        </p:txBody>
      </p:sp>
      <p:sp>
        <p:nvSpPr>
          <p:cNvPr id="20482" name="Rectangle 2"/>
          <p:cNvSpPr>
            <a:spLocks noGrp="1" noRot="1" noChangeAspect="1" noChangeArrowheads="1"/>
          </p:cNvSpPr>
          <p:nvPr>
            <p:ph type="sldImg"/>
          </p:nvPr>
        </p:nvSpPr>
        <p:spPr bwMode="auto">
          <a:xfrm>
            <a:off x="1108075" y="698500"/>
            <a:ext cx="4643438" cy="3482975"/>
          </a:xfrm>
          <a:prstGeom prst="rect">
            <a:avLst/>
          </a:prstGeom>
          <a:solidFill>
            <a:srgbClr val="FFFFFF"/>
          </a:solidFill>
          <a:ln w="12700" cap="flat">
            <a:solidFill>
              <a:srgbClr val="000000"/>
            </a:solidFill>
            <a:miter lim="800000"/>
            <a:headEnd/>
            <a:tailEnd/>
          </a:ln>
        </p:spPr>
      </p:sp>
      <p:sp>
        <p:nvSpPr>
          <p:cNvPr id="20483" name="Rectangle 3"/>
          <p:cNvSpPr>
            <a:spLocks noGrp="1" noChangeArrowheads="1"/>
          </p:cNvSpPr>
          <p:nvPr>
            <p:ph type="body" idx="1"/>
          </p:nvPr>
        </p:nvSpPr>
        <p:spPr bwMode="auto">
          <a:xfrm>
            <a:off x="914400" y="4415790"/>
            <a:ext cx="5029200" cy="4183380"/>
          </a:xfrm>
          <a:prstGeom prst="rect">
            <a:avLst/>
          </a:prstGeom>
          <a:noFill/>
          <a:ln>
            <a:miter lim="800000"/>
            <a:headEnd/>
            <a:tailEnd/>
          </a:ln>
        </p:spPr>
        <p:txBody>
          <a:bodyPr lIns="91732" tIns="46618" rIns="91732" bIns="46618"/>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BAF5E-CEA1-4D7F-9791-C5CCAF3CDC3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BAF5E-CEA1-4D7F-9791-C5CCAF3CDC3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211A6-4684-44A0-8AED-B63D200C8166}"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E20BB3-2DBE-4248-A3BF-4878920280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211A6-4684-44A0-8AED-B63D200C8166}" type="datetimeFigureOut">
              <a:rPr lang="en-US" smtClean="0"/>
              <a:pPr/>
              <a:t>1/26/2010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20BB3-2DBE-4248-A3BF-4878920280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rgbClr val="FF0000"/>
                </a:solidFill>
                <a:latin typeface="Times New Roman" pitchFamily="18" charset="0"/>
              </a:rPr>
              <a:t>SUBJECT TO CHANGE AT ANY MOMENT!</a:t>
            </a:r>
            <a:endParaRPr lang="en-US" b="1" dirty="0">
              <a:solidFill>
                <a:srgbClr val="FF0000"/>
              </a:solidFill>
              <a:latin typeface="Times New Roman" pitchFamily="18" charset="0"/>
            </a:endParaRPr>
          </a:p>
        </p:txBody>
      </p:sp>
      <p:sp>
        <p:nvSpPr>
          <p:cNvPr id="2" name="Title 1"/>
          <p:cNvSpPr>
            <a:spLocks noGrp="1"/>
          </p:cNvSpPr>
          <p:nvPr>
            <p:ph type="ctrTitle"/>
          </p:nvPr>
        </p:nvSpPr>
        <p:spPr/>
        <p:txBody>
          <a:bodyPr>
            <a:normAutofit fontScale="90000"/>
          </a:bodyPr>
          <a:lstStyle/>
          <a:p>
            <a:r>
              <a:rPr lang="en-US" b="1" dirty="0" smtClean="0">
                <a:latin typeface="Times New Roman" pitchFamily="18" charset="0"/>
                <a:cs typeface="Times New Roman" pitchFamily="18" charset="0"/>
              </a:rPr>
              <a:t>THE DYNAMICS OF THE CAPITALIST BUSINESS CYCLE</a:t>
            </a:r>
            <a:endParaRPr lang="en-US"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143000" y="857250"/>
          <a:ext cx="6858000" cy="5143500"/>
        </p:xfrm>
        <a:graphic>
          <a:graphicData uri="http://schemas.openxmlformats.org/presentationml/2006/ole">
            <p:oleObj spid="_x0000_s97282"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10</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143000" y="857250"/>
          <a:ext cx="6858000" cy="5143500"/>
        </p:xfrm>
        <a:graphic>
          <a:graphicData uri="http://schemas.openxmlformats.org/presentationml/2006/ole">
            <p:oleObj spid="_x0000_s98306"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143000" y="857250"/>
          <a:ext cx="6858000" cy="5143500"/>
        </p:xfrm>
        <a:graphic>
          <a:graphicData uri="http://schemas.openxmlformats.org/presentationml/2006/ole">
            <p:oleObj spid="_x0000_s99330"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12</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4800"/>
            <a:ext cx="7391400" cy="6170920"/>
          </a:xfrm>
          <a:prstGeom prst="rect">
            <a:avLst/>
          </a:prstGeom>
        </p:spPr>
        <p:txBody>
          <a:bodyPr wrap="square">
            <a:spAutoFit/>
          </a:bodyPr>
          <a:lstStyle/>
          <a:p>
            <a:endParaRPr lang="en-US" sz="2000" dirty="0" smtClean="0">
              <a:solidFill>
                <a:srgbClr val="000000"/>
              </a:solidFill>
              <a:latin typeface="LEDCD F+ Century"/>
            </a:endParaRPr>
          </a:p>
          <a:p>
            <a:r>
              <a:rPr lang="en-US" sz="2000" dirty="0" smtClean="0">
                <a:solidFill>
                  <a:srgbClr val="000000"/>
                </a:solidFill>
                <a:latin typeface="LEDCD F+ Century"/>
              </a:rPr>
              <a:t> </a:t>
            </a:r>
            <a:r>
              <a:rPr lang="en-US" sz="2500" dirty="0" smtClean="0">
                <a:solidFill>
                  <a:srgbClr val="000000"/>
                </a:solidFill>
                <a:latin typeface="Times New Roman" pitchFamily="18" charset="0"/>
              </a:rPr>
              <a:t>Weaknesses in the economy and financial markets—and the government’s response to them—have contributed to near-term increases in federal deficits, which reached a record level in fiscal year 2009. While a lot of attention has been given to the recent fiscal deterioration, the federal government faces even larger fiscal challenges that will persist long after the return of financial stability and economic growth.  GAO’s simulations continue to show escalating levels of debt that illustrate that the long-term fiscal outlook remains unsustainable. In little over 10 years, debt held by the public as a percent of GDP under GAO’s Alternative simulation is projected to exceed the historical high reached in the aftermath of World War II and grow at a steady rate thereafter. </a:t>
            </a:r>
            <a:r>
              <a:rPr lang="en-US" sz="2500" dirty="0" smtClean="0">
                <a:solidFill>
                  <a:srgbClr val="000000"/>
                </a:solidFill>
                <a:latin typeface="Times New Roman" pitchFamily="18" charset="0"/>
              </a:rPr>
              <a:t> According to CBO.</a:t>
            </a:r>
            <a:endParaRPr lang="en-US" sz="2500" dirty="0">
              <a:latin typeface="Times New Roman" pitchFamily="18" charset="0"/>
            </a:endParaRPr>
          </a:p>
        </p:txBody>
      </p:sp>
      <p:sp>
        <p:nvSpPr>
          <p:cNvPr id="3" name="Slide Number Placeholder 2"/>
          <p:cNvSpPr>
            <a:spLocks noGrp="1"/>
          </p:cNvSpPr>
          <p:nvPr>
            <p:ph type="sldNum" sz="quarter" idx="12"/>
          </p:nvPr>
        </p:nvSpPr>
        <p:spPr/>
        <p:txBody>
          <a:bodyPr/>
          <a:lstStyle/>
          <a:p>
            <a:fld id="{316F7813-D2F1-460C-81EA-3FDA8B61C8CB}" type="slidenum">
              <a:rPr lang="en-US" smtClean="0"/>
              <a:pPr/>
              <a:t>13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143000" y="857250"/>
          <a:ext cx="6858000" cy="5143500"/>
        </p:xfrm>
        <a:graphic>
          <a:graphicData uri="http://schemas.openxmlformats.org/presentationml/2006/ole">
            <p:oleObj spid="_x0000_s100354"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14</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143000" y="857250"/>
          <a:ext cx="6858000" cy="5143500"/>
        </p:xfrm>
        <a:graphic>
          <a:graphicData uri="http://schemas.openxmlformats.org/presentationml/2006/ole">
            <p:oleObj spid="_x0000_s101378"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15</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143000" y="857250"/>
          <a:ext cx="6858000" cy="5143500"/>
        </p:xfrm>
        <a:graphic>
          <a:graphicData uri="http://schemas.openxmlformats.org/presentationml/2006/ole">
            <p:oleObj spid="_x0000_s102402"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16</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1143000" y="857250"/>
          <a:ext cx="6858000" cy="5143500"/>
        </p:xfrm>
        <a:graphic>
          <a:graphicData uri="http://schemas.openxmlformats.org/presentationml/2006/ole">
            <p:oleObj spid="_x0000_s103426"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143000" y="857250"/>
          <a:ext cx="6858000" cy="5143500"/>
        </p:xfrm>
        <a:graphic>
          <a:graphicData uri="http://schemas.openxmlformats.org/presentationml/2006/ole">
            <p:oleObj spid="_x0000_s104450"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143000" y="857250"/>
          <a:ext cx="6858000" cy="5143500"/>
        </p:xfrm>
        <a:graphic>
          <a:graphicData uri="http://schemas.openxmlformats.org/presentationml/2006/ole">
            <p:oleObj spid="_x0000_s105474"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19</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002060"/>
                </a:solidFill>
                <a:latin typeface="Times New Roman" pitchFamily="18" charset="0"/>
                <a:cs typeface="Times New Roman" pitchFamily="18" charset="0"/>
              </a:rPr>
              <a:t>“IF SOMETHING CAN’T CONTINUE, IT HAS TO STOP!”</a:t>
            </a:r>
            <a:endParaRPr lang="en-US" b="1"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b="1" dirty="0" smtClean="0">
              <a:latin typeface="Times New Roman" pitchFamily="18" charset="0"/>
            </a:endParaRPr>
          </a:p>
          <a:p>
            <a:endParaRPr lang="en-US" b="1" dirty="0" smtClean="0">
              <a:latin typeface="Times New Roman" pitchFamily="18" charset="0"/>
            </a:endParaRPr>
          </a:p>
          <a:p>
            <a:r>
              <a:rPr lang="en-US" b="1" dirty="0" smtClean="0">
                <a:latin typeface="Times New Roman" pitchFamily="18" charset="0"/>
              </a:rPr>
              <a:t>HERBERT STEIN</a:t>
            </a:r>
            <a:endParaRPr lang="en-U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1" presetClass="path" presetSubtype="0" accel="50000" decel="50000" fill="hold" grpId="2" nodeType="clickEffect">
                                  <p:stCondLst>
                                    <p:cond delay="0"/>
                                  </p:stCondLst>
                                  <p:childTnLst>
                                    <p:animMotion origin="layout" path="M -0.17726 -0.0067 C -0.18524 0.00394 -0.19427 0.01458 -0.19826 0.02799 C -0.20226 0.04257 -0.20434 0.05992 -0.20625 0.07727 C -0.20833 0.09461 -0.20625 0.10919 -0.20434 0.12515 C -0.20226 0.13995 -0.19931 0.15591 -0.19219 0.1691 C -0.18628 0.18252 -0.17622 0.19316 -0.16528 0.20125 C -0.15521 0.20912 -0.14323 0.21444 -0.13125 0.21721 C -0.11927 0.21976 -0.10729 0.21976 -0.09618 0.21721 C -0.0842 0.21444 -0.07326 0.20773 -0.06424 0.19709 C -0.05521 0.18784 -0.04722 0.17581 -0.04323 0.16123 C -0.03819 0.14782 -0.03628 0.12931 -0.03628 0.11451 C -0.03524 0.09993 -0.03628 0.08259 -0.04132 0.06801 C -0.04618 0.0546 -0.05521 0.04396 -0.06719 0.03863 C -0.07934 0.0347 -0.09132 0.04002 -0.09931 0.04928 C -0.10625 0.05853 -0.11128 0.07333 -0.11233 0.09045 C -0.11233 0.1078 -0.11128 0.12376 -0.10625 0.13718 C -0.10122 0.15059 -0.10226 0.15314 -0.08229 0.17049 C -0.06424 0.18922 -0.04618 0.1839 -0.03524 0.18506 C -0.02431 0.18506 -0.01528 0.17974 -0.00434 0.17442 C 0.00781 0.16794 0.01771 0.15591 0.02483 0.14527 C 0.03177 0.13463 0.03472 0.12122 0.03872 0.09993 C 0.04167 0.07865 0.04167 0.06801 0.04167 0.05182 C 0.04167 0.03586 0.04167 0.0199 0.04167 0.00394 " pathEditMode="relative" rAng="0" ptsTypes="fffffffffffffffffffffff">
                                      <p:cBhvr>
                                        <p:cTn id="15" dur="2000" fill="hold"/>
                                        <p:tgtEl>
                                          <p:spTgt spid="2"/>
                                        </p:tgtEl>
                                        <p:attrNameLst>
                                          <p:attrName>ppt_x</p:attrName>
                                          <p:attrName>ppt_y</p:attrName>
                                        </p:attrNameLst>
                                      </p:cBhvr>
                                      <p:rCtr x="94" y="1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143000" y="857250"/>
          <a:ext cx="6858000" cy="5143500"/>
        </p:xfrm>
        <a:graphic>
          <a:graphicData uri="http://schemas.openxmlformats.org/presentationml/2006/ole">
            <p:oleObj spid="_x0000_s106498"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20</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143000" y="857250"/>
          <a:ext cx="6858000" cy="5143500"/>
        </p:xfrm>
        <a:graphic>
          <a:graphicData uri="http://schemas.openxmlformats.org/presentationml/2006/ole">
            <p:oleObj spid="_x0000_s107522" name="Acrobat Document" r:id="rId4" imgW="6858000" imgH="5143500" progId="AcroExch.Document.7">
              <p:embed/>
            </p:oleObj>
          </a:graphicData>
        </a:graphic>
      </p:graphicFrame>
      <p:sp>
        <p:nvSpPr>
          <p:cNvPr id="3" name="Slide Number Placeholder 2"/>
          <p:cNvSpPr>
            <a:spLocks noGrp="1"/>
          </p:cNvSpPr>
          <p:nvPr>
            <p:ph type="sldNum" sz="quarter" idx="12"/>
          </p:nvPr>
        </p:nvSpPr>
        <p:spPr/>
        <p:txBody>
          <a:bodyPr/>
          <a:lstStyle/>
          <a:p>
            <a:fld id="{316F7813-D2F1-460C-81EA-3FDA8B61C8CB}" type="slidenum">
              <a:rPr lang="en-US" smtClean="0"/>
              <a:pPr/>
              <a:t>21</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latin typeface="Times New Roman" pitchFamily="18" charset="0"/>
              </a:rPr>
              <a:t>What Made the Great Depression Great?</a:t>
            </a:r>
            <a:endParaRPr lang="en-US" b="1" dirty="0">
              <a:latin typeface="Times New Roman" pitchFamily="18" charset="0"/>
            </a:endParaRPr>
          </a:p>
        </p:txBody>
      </p:sp>
      <p:sp>
        <p:nvSpPr>
          <p:cNvPr id="8" name="Content Placeholder 7"/>
          <p:cNvSpPr>
            <a:spLocks noGrp="1"/>
          </p:cNvSpPr>
          <p:nvPr>
            <p:ph idx="1"/>
          </p:nvPr>
        </p:nvSpPr>
        <p:spPr/>
        <p:txBody>
          <a:bodyPr>
            <a:normAutofit fontScale="32500" lnSpcReduction="20000"/>
          </a:bodyPr>
          <a:lstStyle/>
          <a:p>
            <a:pPr>
              <a:buNone/>
            </a:pPr>
            <a:r>
              <a:rPr lang="en-US" sz="4900" b="1" dirty="0" smtClean="0">
                <a:latin typeface="Times New Roman" pitchFamily="18" charset="0"/>
              </a:rPr>
              <a:t>	</a:t>
            </a:r>
            <a:r>
              <a:rPr lang="en-US" sz="6200" b="1" dirty="0" smtClean="0">
                <a:latin typeface="Times New Roman" pitchFamily="18" charset="0"/>
              </a:rPr>
              <a:t>The American Depression was unique in many ways. While many countries experienced a depression at roughly the same time as the United States, the onset of decline and the subsequent rebound were much more extreme in the United States than elsewhere. The overall depth of the Great Depression was also larger in the United States than in any country other than Poland. Finally, the American Depression was initiated by a fall in consumption and ended by a rise in investment to a degree that was quite different from the experience of many other industrial countries. The picture that I have painted of the American Great Depression is one that stresses the importance of national, rather than international, aggregate demand shocks; the experience of the United States during the 1930s differed in important ways from that of other countries because the American experience had many uniquely American roots. The United States slipped into recession in mid-1929 because of tight domestic monetary policy aimed at stemming speculation on the U.S. stock market. Also Fed still operated on the theory of the “real bills doctrine” – short term loans on goods in process.  </a:t>
            </a:r>
          </a:p>
          <a:p>
            <a:endParaRPr lang="en-US" sz="5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latin typeface="Times New Roman" pitchFamily="18" charset="0"/>
              </a:rPr>
              <a:t>What Made the Great Depression Great</a:t>
            </a:r>
            <a:r>
              <a:rPr lang="en-US" b="1" dirty="0" smtClean="0">
                <a:latin typeface="Times New Roman" pitchFamily="18" charset="0"/>
              </a:rPr>
              <a:t>? (Cont.)</a:t>
            </a:r>
            <a:endParaRPr lang="en-US" b="1" dirty="0">
              <a:latin typeface="Times New Roman" pitchFamily="18" charset="0"/>
            </a:endParaRPr>
          </a:p>
        </p:txBody>
      </p:sp>
      <p:sp>
        <p:nvSpPr>
          <p:cNvPr id="8" name="Content Placeholder 7"/>
          <p:cNvSpPr>
            <a:spLocks noGrp="1"/>
          </p:cNvSpPr>
          <p:nvPr>
            <p:ph idx="1"/>
          </p:nvPr>
        </p:nvSpPr>
        <p:spPr/>
        <p:txBody>
          <a:bodyPr>
            <a:normAutofit fontScale="32500" lnSpcReduction="20000"/>
          </a:bodyPr>
          <a:lstStyle/>
          <a:p>
            <a:pPr>
              <a:buNone/>
            </a:pPr>
            <a:r>
              <a:rPr lang="en-US" sz="4900" b="1" dirty="0" smtClean="0">
                <a:latin typeface="Times New Roman" pitchFamily="18" charset="0"/>
              </a:rPr>
              <a:t>	</a:t>
            </a:r>
            <a:r>
              <a:rPr lang="en-US" sz="6200" b="1" dirty="0" smtClean="0">
                <a:latin typeface="Times New Roman" pitchFamily="18" charset="0"/>
              </a:rPr>
              <a:t>The Great Depression started in earnest when the stock market crash in the United States caused consumers and firms to become nervous and therefore to stop buying irreversible durable goods. The American Depression worsened when banking panics swept undiversified and overextended rural banks and the Federal Reserve failed to intervene. Finally, the American Depression ended when the Roosevelt administration chose to increase the money supply tremendously after 1933. Most of these shocks contain an international element, in one way or another. The tight monetary policy of 1928 was partly aimed at stopping a gold outflow. The Federal Reserve was less able to respond to financial panics in 1931 because expansionary monetary policy would have led to a serious loss of gold. Increasing the money supply after 1933 was very simple because capital flight from Europe brought billions of dollars worth of gold to the United States. Although these international complications were present, they were not decisive. At each stage of the Great Depression, it was ultimately American shocks and American policy decisions that determined the path of American output and employment. Christina </a:t>
            </a:r>
            <a:r>
              <a:rPr lang="en-US" sz="6200" b="1" dirty="0" err="1" smtClean="0">
                <a:latin typeface="Times New Roman" pitchFamily="18" charset="0"/>
              </a:rPr>
              <a:t>Romer</a:t>
            </a:r>
            <a:endParaRPr lang="en-US" sz="6200" b="1" dirty="0" smtClean="0">
              <a:latin typeface="Times New Roman" pitchFamily="18" charset="0"/>
            </a:endParaRPr>
          </a:p>
          <a:p>
            <a:endParaRPr lang="en-US" sz="5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GNP in Billions of 1929 $</a:t>
            </a:r>
            <a:endParaRPr lang="en-US" dirty="0">
              <a:latin typeface="Times New Roman" pitchFamily="18" charset="0"/>
            </a:endParaRPr>
          </a:p>
        </p:txBody>
      </p:sp>
      <p:pic>
        <p:nvPicPr>
          <p:cNvPr id="4" name="Content Placeholder 3" descr="chandlerchapt1.bmp"/>
          <p:cNvPicPr>
            <a:picLocks noGrp="1" noChangeAspect="1"/>
          </p:cNvPicPr>
          <p:nvPr>
            <p:ph idx="1"/>
          </p:nvPr>
        </p:nvPicPr>
        <p:blipFill>
          <a:blip r:embed="rId3" cstate="print"/>
          <a:stretch>
            <a:fillRect/>
          </a:stretch>
        </p:blipFill>
        <p:spPr>
          <a:xfrm>
            <a:off x="1772832" y="1600200"/>
            <a:ext cx="5598336"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Potential GNP in Billions of 1929 $</a:t>
            </a:r>
            <a:endParaRPr lang="en-US" dirty="0">
              <a:latin typeface="Times New Roman" pitchFamily="18" charset="0"/>
            </a:endParaRPr>
          </a:p>
        </p:txBody>
      </p:sp>
      <p:pic>
        <p:nvPicPr>
          <p:cNvPr id="6" name="Content Placeholder 5" descr="chandlerchapt1A.bmp"/>
          <p:cNvPicPr>
            <a:picLocks noGrp="1" noChangeAspect="1"/>
          </p:cNvPicPr>
          <p:nvPr>
            <p:ph idx="1"/>
          </p:nvPr>
        </p:nvPicPr>
        <p:blipFill>
          <a:blip r:embed="rId3" cstate="print"/>
          <a:stretch>
            <a:fillRect/>
          </a:stretch>
        </p:blipFill>
        <p:spPr>
          <a:xfrm>
            <a:off x="1820325" y="1600200"/>
            <a:ext cx="5503349"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Unemployment</a:t>
            </a:r>
            <a:endParaRPr lang="en-US" dirty="0">
              <a:latin typeface="Times New Roman" pitchFamily="18" charset="0"/>
            </a:endParaRPr>
          </a:p>
        </p:txBody>
      </p:sp>
      <p:pic>
        <p:nvPicPr>
          <p:cNvPr id="5" name="Content Placeholder 4" descr="chandlerchapt1B.bmp"/>
          <p:cNvPicPr>
            <a:picLocks noGrp="1" noChangeAspect="1"/>
          </p:cNvPicPr>
          <p:nvPr>
            <p:ph idx="1"/>
          </p:nvPr>
        </p:nvPicPr>
        <p:blipFill>
          <a:blip r:embed="rId3" cstate="print"/>
          <a:stretch>
            <a:fillRect/>
          </a:stretch>
        </p:blipFill>
        <p:spPr>
          <a:xfrm>
            <a:off x="1174322" y="1600200"/>
            <a:ext cx="6795355"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Prices and Money Values of GNP</a:t>
            </a:r>
            <a:endParaRPr lang="en-US" dirty="0">
              <a:latin typeface="Times New Roman" pitchFamily="18" charset="0"/>
            </a:endParaRPr>
          </a:p>
        </p:txBody>
      </p:sp>
      <p:pic>
        <p:nvPicPr>
          <p:cNvPr id="6" name="Content Placeholder 5" descr="chandlerchapt1C.bmp"/>
          <p:cNvPicPr>
            <a:picLocks noGrp="1" noChangeAspect="1"/>
          </p:cNvPicPr>
          <p:nvPr>
            <p:ph idx="1"/>
          </p:nvPr>
        </p:nvPicPr>
        <p:blipFill>
          <a:blip r:embed="rId3" cstate="print"/>
          <a:stretch>
            <a:fillRect/>
          </a:stretch>
        </p:blipFill>
        <p:spPr>
          <a:xfrm>
            <a:off x="1705379" y="1600200"/>
            <a:ext cx="5733241"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Stock Market</a:t>
            </a:r>
            <a:endParaRPr lang="en-US" dirty="0">
              <a:latin typeface="Times New Roman" pitchFamily="18" charset="0"/>
            </a:endParaRPr>
          </a:p>
        </p:txBody>
      </p:sp>
      <p:pic>
        <p:nvPicPr>
          <p:cNvPr id="5" name="Content Placeholder 4" descr="chandlerchapt2.bmp"/>
          <p:cNvPicPr>
            <a:picLocks noGrp="1" noChangeAspect="1"/>
          </p:cNvPicPr>
          <p:nvPr>
            <p:ph idx="1"/>
          </p:nvPr>
        </p:nvPicPr>
        <p:blipFill>
          <a:blip r:embed="rId3" cstate="print"/>
          <a:stretch>
            <a:fillRect/>
          </a:stretch>
        </p:blipFill>
        <p:spPr>
          <a:xfrm>
            <a:off x="1472991" y="1600200"/>
            <a:ext cx="6198018"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Up</a:t>
            </a:r>
            <a:endParaRPr lang="en-US" dirty="0"/>
          </a:p>
        </p:txBody>
      </p:sp>
      <p:pic>
        <p:nvPicPr>
          <p:cNvPr id="66562" name="Picture 2"/>
          <p:cNvPicPr>
            <a:picLocks noGrp="1" noChangeAspect="1" noChangeArrowheads="1"/>
          </p:cNvPicPr>
          <p:nvPr>
            <p:ph idx="1"/>
          </p:nvPr>
        </p:nvPicPr>
        <p:blipFill>
          <a:blip r:embed="rId3" cstate="print"/>
          <a:srcRect/>
          <a:stretch>
            <a:fillRect/>
          </a:stretch>
        </p:blipFill>
        <p:spPr bwMode="auto">
          <a:xfrm>
            <a:off x="533400" y="1219200"/>
            <a:ext cx="8472513" cy="4648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latin typeface="Times New Roman" pitchFamily="18" charset="0"/>
              </a:rPr>
              <a:t>MAIN POINTS</a:t>
            </a:r>
            <a:endParaRPr lang="en-US" sz="3200" b="1" dirty="0">
              <a:latin typeface="Times New Roman" pitchFamily="18" charset="0"/>
            </a:endParaRPr>
          </a:p>
        </p:txBody>
      </p:sp>
      <p:sp>
        <p:nvSpPr>
          <p:cNvPr id="3" name="Content Placeholder 2"/>
          <p:cNvSpPr>
            <a:spLocks noGrp="1"/>
          </p:cNvSpPr>
          <p:nvPr>
            <p:ph idx="1"/>
          </p:nvPr>
        </p:nvSpPr>
        <p:spPr/>
        <p:txBody>
          <a:bodyPr>
            <a:normAutofit fontScale="55000" lnSpcReduction="20000"/>
          </a:bodyPr>
          <a:lstStyle/>
          <a:p>
            <a:pPr lvl="0" algn="just">
              <a:lnSpc>
                <a:spcPct val="200000"/>
              </a:lnSpc>
              <a:spcBef>
                <a:spcPts val="0"/>
              </a:spcBef>
              <a:spcAft>
                <a:spcPts val="1000"/>
              </a:spcAft>
              <a:buFont typeface="+mj-lt"/>
              <a:buAutoNum type="arabicPeriod"/>
            </a:pPr>
            <a:r>
              <a:rPr lang="en-US" b="1" dirty="0" smtClean="0">
                <a:latin typeface="Times New Roman"/>
                <a:ea typeface="Calibri"/>
                <a:cs typeface="Times New Roman"/>
              </a:rPr>
              <a:t>How low can it go?  See data from Great Depression – what made the Great Depression Great?</a:t>
            </a:r>
            <a:endParaRPr lang="en-US" sz="2400" dirty="0">
              <a:ea typeface="Calibri"/>
              <a:cs typeface="Times New Roman"/>
            </a:endParaRPr>
          </a:p>
          <a:p>
            <a:pPr lvl="0" algn="just">
              <a:lnSpc>
                <a:spcPct val="200000"/>
              </a:lnSpc>
              <a:spcBef>
                <a:spcPts val="0"/>
              </a:spcBef>
              <a:spcAft>
                <a:spcPts val="1000"/>
              </a:spcAft>
              <a:buFont typeface="+mj-lt"/>
              <a:buAutoNum type="arabicPeriod"/>
            </a:pPr>
            <a:r>
              <a:rPr lang="en-US" b="1" dirty="0" smtClean="0">
                <a:latin typeface="Times New Roman"/>
                <a:ea typeface="Calibri"/>
                <a:cs typeface="Times New Roman"/>
              </a:rPr>
              <a:t>A theory – Minsky:  Capitalist Economies are characterized by credit money credit modes of finance (good place to introduce “real bills doctrine” lending for goods in process – only short term lending – from agriculture borrow in spring repay in fall – goods in process) this coupled with the capitalist need to maintain profit rates (animal spirits) create business cycles.  </a:t>
            </a:r>
            <a:endParaRPr lang="en-US" sz="2400" dirty="0">
              <a:ea typeface="Calibri"/>
              <a:cs typeface="Times New Roman"/>
            </a:endParaRPr>
          </a:p>
          <a:p>
            <a:pPr lvl="0" algn="just">
              <a:lnSpc>
                <a:spcPct val="200000"/>
              </a:lnSpc>
              <a:spcBef>
                <a:spcPts val="0"/>
              </a:spcBef>
              <a:spcAft>
                <a:spcPts val="1000"/>
              </a:spcAft>
              <a:buFont typeface="+mj-lt"/>
              <a:buAutoNum type="arabicPeriod"/>
            </a:pPr>
            <a:r>
              <a:rPr lang="en-US" b="1" dirty="0" smtClean="0">
                <a:latin typeface="Times New Roman"/>
                <a:ea typeface="Calibri"/>
                <a:cs typeface="Times New Roman"/>
              </a:rPr>
              <a:t>What is happening and what will happen – how do we know?</a:t>
            </a:r>
            <a:endParaRPr lang="en-US" sz="2400" dirty="0">
              <a:ea typeface="Calibri"/>
              <a:cs typeface="Times New Roman"/>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Down</a:t>
            </a:r>
            <a:endParaRPr lang="en-US" dirty="0"/>
          </a:p>
        </p:txBody>
      </p:sp>
      <p:pic>
        <p:nvPicPr>
          <p:cNvPr id="65539" name="Picture 3"/>
          <p:cNvPicPr>
            <a:picLocks noGrp="1" noChangeAspect="1" noChangeArrowheads="1"/>
          </p:cNvPicPr>
          <p:nvPr>
            <p:ph idx="1"/>
          </p:nvPr>
        </p:nvPicPr>
        <p:blipFill>
          <a:blip r:embed="rId3" cstate="print"/>
          <a:srcRect/>
          <a:stretch>
            <a:fillRect/>
          </a:stretch>
        </p:blipFill>
        <p:spPr bwMode="auto">
          <a:xfrm>
            <a:off x="484589" y="1295400"/>
            <a:ext cx="8049811" cy="437753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Disaggregated GNP</a:t>
            </a:r>
            <a:endParaRPr lang="en-US" dirty="0">
              <a:latin typeface="Times New Roman" pitchFamily="18" charset="0"/>
            </a:endParaRPr>
          </a:p>
        </p:txBody>
      </p:sp>
      <p:pic>
        <p:nvPicPr>
          <p:cNvPr id="6" name="Content Placeholder 5" descr="chandlerchapt2A.bmp"/>
          <p:cNvPicPr>
            <a:picLocks noGrp="1" noChangeAspect="1"/>
          </p:cNvPicPr>
          <p:nvPr>
            <p:ph idx="1"/>
          </p:nvPr>
        </p:nvPicPr>
        <p:blipFill>
          <a:blip r:embed="rId3" cstate="print"/>
          <a:stretch>
            <a:fillRect/>
          </a:stretch>
        </p:blipFill>
        <p:spPr>
          <a:xfrm>
            <a:off x="1799657" y="1600200"/>
            <a:ext cx="5544685"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Industrial Declines</a:t>
            </a:r>
            <a:endParaRPr lang="en-US" dirty="0">
              <a:latin typeface="Times New Roman" pitchFamily="18" charset="0"/>
            </a:endParaRPr>
          </a:p>
        </p:txBody>
      </p:sp>
      <p:pic>
        <p:nvPicPr>
          <p:cNvPr id="5" name="Content Placeholder 4" descr="chandlerchapt2B.bmp"/>
          <p:cNvPicPr>
            <a:picLocks noGrp="1" noChangeAspect="1"/>
          </p:cNvPicPr>
          <p:nvPr>
            <p:ph idx="1"/>
          </p:nvPr>
        </p:nvPicPr>
        <p:blipFill>
          <a:blip r:embed="rId3" cstate="print"/>
          <a:stretch>
            <a:fillRect/>
          </a:stretch>
        </p:blipFill>
        <p:spPr>
          <a:xfrm>
            <a:off x="2252335" y="1600200"/>
            <a:ext cx="4639330"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Wages and Salaries</a:t>
            </a:r>
            <a:endParaRPr lang="en-US" dirty="0">
              <a:latin typeface="Times New Roman" pitchFamily="18" charset="0"/>
            </a:endParaRPr>
          </a:p>
        </p:txBody>
      </p:sp>
      <p:pic>
        <p:nvPicPr>
          <p:cNvPr id="6" name="Content Placeholder 5" descr="chandlerchapt3.bmp"/>
          <p:cNvPicPr>
            <a:picLocks noGrp="1" noChangeAspect="1"/>
          </p:cNvPicPr>
          <p:nvPr>
            <p:ph idx="1"/>
          </p:nvPr>
        </p:nvPicPr>
        <p:blipFill>
          <a:blip r:embed="rId3" cstate="print"/>
          <a:stretch>
            <a:fillRect/>
          </a:stretch>
        </p:blipFill>
        <p:spPr>
          <a:xfrm>
            <a:off x="2728472" y="1600200"/>
            <a:ext cx="3687055"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The Unemployed</a:t>
            </a:r>
            <a:endParaRPr lang="en-US" dirty="0">
              <a:latin typeface="Times New Roman" pitchFamily="18" charset="0"/>
            </a:endParaRPr>
          </a:p>
        </p:txBody>
      </p:sp>
      <p:pic>
        <p:nvPicPr>
          <p:cNvPr id="8" name="Content Placeholder 7" descr="chandlerchapt3A.bmp"/>
          <p:cNvPicPr>
            <a:picLocks noGrp="1" noChangeAspect="1"/>
          </p:cNvPicPr>
          <p:nvPr>
            <p:ph idx="1"/>
          </p:nvPr>
        </p:nvPicPr>
        <p:blipFill>
          <a:blip r:embed="rId3" cstate="print"/>
          <a:stretch>
            <a:fillRect/>
          </a:stretch>
        </p:blipFill>
        <p:spPr>
          <a:xfrm>
            <a:off x="457200" y="1608919"/>
            <a:ext cx="8229600" cy="450852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The Unemployed (2)</a:t>
            </a:r>
            <a:endParaRPr lang="en-US" dirty="0">
              <a:latin typeface="Times New Roman" pitchFamily="18" charset="0"/>
            </a:endParaRPr>
          </a:p>
        </p:txBody>
      </p:sp>
      <p:pic>
        <p:nvPicPr>
          <p:cNvPr id="5" name="Content Placeholder 4" descr="chandlerchapt3B.bmp"/>
          <p:cNvPicPr>
            <a:picLocks noGrp="1" noChangeAspect="1"/>
          </p:cNvPicPr>
          <p:nvPr>
            <p:ph idx="1"/>
          </p:nvPr>
        </p:nvPicPr>
        <p:blipFill>
          <a:blip r:embed="rId3" cstate="print"/>
          <a:stretch>
            <a:fillRect/>
          </a:stretch>
        </p:blipFill>
        <p:spPr>
          <a:xfrm>
            <a:off x="903440" y="1600200"/>
            <a:ext cx="7337120"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The Unemployed (3)</a:t>
            </a:r>
            <a:endParaRPr lang="en-US" dirty="0">
              <a:latin typeface="Times New Roman" pitchFamily="18" charset="0"/>
            </a:endParaRPr>
          </a:p>
        </p:txBody>
      </p:sp>
      <p:pic>
        <p:nvPicPr>
          <p:cNvPr id="6" name="Content Placeholder 5" descr="chandlerchapt3D.bmp"/>
          <p:cNvPicPr>
            <a:picLocks noGrp="1" noChangeAspect="1"/>
          </p:cNvPicPr>
          <p:nvPr>
            <p:ph idx="1"/>
          </p:nvPr>
        </p:nvPicPr>
        <p:blipFill>
          <a:blip r:embed="rId3" cstate="print"/>
          <a:stretch>
            <a:fillRect/>
          </a:stretch>
        </p:blipFill>
        <p:spPr>
          <a:xfrm>
            <a:off x="457200" y="1860334"/>
            <a:ext cx="8229600" cy="400569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pic>
        <p:nvPicPr>
          <p:cNvPr id="4" name="Picture 18"/>
          <p:cNvPicPr>
            <a:picLocks noGrp="1" noChangeAspect="1" noChangeArrowheads="1"/>
          </p:cNvPicPr>
          <p:nvPr>
            <p:ph idx="1"/>
          </p:nvPr>
        </p:nvPicPr>
        <p:blipFill>
          <a:blip r:embed="rId3" cstate="print"/>
          <a:srcRect/>
          <a:stretch>
            <a:fillRect/>
          </a:stretch>
        </p:blipFill>
        <p:spPr bwMode="auto">
          <a:xfrm>
            <a:off x="1952952" y="1915562"/>
            <a:ext cx="5238096" cy="3895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Simplest Capitalist Economy</a:t>
            </a:r>
            <a:endParaRPr lang="en-US" dirty="0"/>
          </a:p>
        </p:txBody>
      </p:sp>
      <p:sp>
        <p:nvSpPr>
          <p:cNvPr id="9" name="Content Placeholder 8"/>
          <p:cNvSpPr>
            <a:spLocks noGrp="1"/>
          </p:cNvSpPr>
          <p:nvPr>
            <p:ph idx="1"/>
          </p:nvPr>
        </p:nvSpPr>
        <p:spPr/>
        <p:txBody>
          <a:bodyPr>
            <a:normAutofit/>
          </a:bodyPr>
          <a:lstStyle/>
          <a:p>
            <a:r>
              <a:rPr lang="en-US" dirty="0" smtClean="0"/>
              <a:t>The </a:t>
            </a:r>
            <a:r>
              <a:rPr lang="en-US" dirty="0" err="1" smtClean="0"/>
              <a:t>Minsky</a:t>
            </a:r>
            <a:r>
              <a:rPr lang="en-US" dirty="0" smtClean="0"/>
              <a:t> Model – no greed required – no irrationality:</a:t>
            </a:r>
          </a:p>
          <a:p>
            <a:r>
              <a:rPr lang="en-US" dirty="0" smtClean="0"/>
              <a:t>Money to credit to money to credit, etc. </a:t>
            </a:r>
          </a:p>
          <a:p>
            <a:r>
              <a:rPr lang="en-US" dirty="0" smtClean="0"/>
              <a:t>Assume a rate of return (target)</a:t>
            </a:r>
          </a:p>
          <a:p>
            <a:r>
              <a:rPr lang="en-US" dirty="0" smtClean="0"/>
              <a:t>Early in cycle rate of return available for low risk – over simplification – </a:t>
            </a:r>
            <a:r>
              <a:rPr lang="en-US" dirty="0" err="1" smtClean="0"/>
              <a:t>Minsky</a:t>
            </a:r>
            <a:r>
              <a:rPr lang="en-US" dirty="0" smtClean="0"/>
              <a:t> called this </a:t>
            </a:r>
            <a:r>
              <a:rPr lang="en-US" b="1" dirty="0" smtClean="0"/>
              <a:t>Hedge</a:t>
            </a:r>
            <a:r>
              <a:rPr lang="en-US" dirty="0" smtClean="0"/>
              <a:t> Financing where both interest and principal could be paid from current cash flow.</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Simplest Capitalist Economy (Cont)</a:t>
            </a:r>
            <a:endParaRPr lang="en-US" dirty="0"/>
          </a:p>
        </p:txBody>
      </p:sp>
      <p:sp>
        <p:nvSpPr>
          <p:cNvPr id="9" name="Content Placeholder 8"/>
          <p:cNvSpPr>
            <a:spLocks noGrp="1"/>
          </p:cNvSpPr>
          <p:nvPr>
            <p:ph idx="1"/>
          </p:nvPr>
        </p:nvSpPr>
        <p:spPr/>
        <p:txBody>
          <a:bodyPr>
            <a:normAutofit/>
          </a:bodyPr>
          <a:lstStyle/>
          <a:p>
            <a:endParaRPr lang="en-US" dirty="0" smtClean="0"/>
          </a:p>
          <a:p>
            <a:r>
              <a:rPr lang="en-US" dirty="0" smtClean="0"/>
              <a:t>Things become </a:t>
            </a:r>
            <a:r>
              <a:rPr lang="en-US" dirty="0" smtClean="0"/>
              <a:t>more </a:t>
            </a:r>
            <a:r>
              <a:rPr lang="en-US" dirty="0" smtClean="0"/>
              <a:t>difficult because such investments (with that given rate of return) become rarer still toward the end of the cycle.  </a:t>
            </a:r>
          </a:p>
          <a:p>
            <a:r>
              <a:rPr lang="en-US" dirty="0" smtClean="0"/>
              <a:t>Here </a:t>
            </a:r>
            <a:r>
              <a:rPr lang="en-US" dirty="0" err="1" smtClean="0"/>
              <a:t>Minsky</a:t>
            </a:r>
            <a:r>
              <a:rPr lang="en-US" dirty="0" smtClean="0"/>
              <a:t> called finance </a:t>
            </a:r>
            <a:r>
              <a:rPr lang="en-US" b="1" dirty="0" smtClean="0"/>
              <a:t>Speculative</a:t>
            </a:r>
            <a:r>
              <a:rPr lang="en-US" dirty="0" smtClean="0"/>
              <a:t>.</a:t>
            </a:r>
          </a:p>
          <a:p>
            <a:r>
              <a:rPr lang="en-US" dirty="0" smtClean="0"/>
              <a:t>In Speculative finance only interest can be paid with the cash flow from the current investment.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Times New Roman" pitchFamily="18" charset="0"/>
              </a:rPr>
              <a:t>ON THE RECORD!</a:t>
            </a:r>
            <a:endParaRPr lang="en-US" b="1" dirty="0">
              <a:latin typeface="Times New Roman" pitchFamily="18" charset="0"/>
            </a:endParaRPr>
          </a:p>
        </p:txBody>
      </p:sp>
      <p:sp>
        <p:nvSpPr>
          <p:cNvPr id="8" name="Content Placeholder 7"/>
          <p:cNvSpPr>
            <a:spLocks noGrp="1"/>
          </p:cNvSpPr>
          <p:nvPr>
            <p:ph idx="1"/>
          </p:nvPr>
        </p:nvSpPr>
        <p:spPr/>
        <p:txBody>
          <a:bodyPr>
            <a:normAutofit fontScale="85000" lnSpcReduction="20000"/>
          </a:bodyPr>
          <a:lstStyle/>
          <a:p>
            <a:r>
              <a:rPr lang="en-US" b="1" dirty="0">
                <a:latin typeface="Times New Roman" pitchFamily="18" charset="0"/>
              </a:rPr>
              <a:t>It’s always a bit comforting to know that what you said once sometime before was actually not totally off the wall.  On November 4, 2005 I was asked to speak on a topic called “Can IT Happen Again”  at that time I said:</a:t>
            </a:r>
          </a:p>
          <a:p>
            <a:endParaRPr lang="en-US" b="1" dirty="0">
              <a:latin typeface="Times New Roman" pitchFamily="18" charset="0"/>
            </a:endParaRPr>
          </a:p>
          <a:p>
            <a:r>
              <a:rPr lang="en-US" b="1" dirty="0">
                <a:latin typeface="Times New Roman" pitchFamily="18" charset="0"/>
              </a:rPr>
              <a:t>“The 9/11 Commission recently concluded that part of the problem was a ‘failure of imagination.’ U.S. authorities simply failed to envision that terrorists would turn airliners into missiles. That such a failure took place is now clear to everyone….</a:t>
            </a:r>
          </a:p>
          <a:p>
            <a:r>
              <a:rPr lang="en-US" b="1" dirty="0">
                <a:latin typeface="Times New Roman" pitchFamily="18" charset="0"/>
              </a:rPr>
              <a:t>Foreign Policy November/December 2004.</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Simplest Capitalist Economy (Cont)</a:t>
            </a:r>
            <a:endParaRPr lang="en-US" dirty="0"/>
          </a:p>
        </p:txBody>
      </p:sp>
      <p:sp>
        <p:nvSpPr>
          <p:cNvPr id="9" name="Content Placeholder 8"/>
          <p:cNvSpPr>
            <a:spLocks noGrp="1"/>
          </p:cNvSpPr>
          <p:nvPr>
            <p:ph idx="1"/>
          </p:nvPr>
        </p:nvSpPr>
        <p:spPr/>
        <p:txBody>
          <a:bodyPr/>
          <a:lstStyle/>
          <a:p>
            <a:endParaRPr lang="en-US" dirty="0" smtClean="0"/>
          </a:p>
          <a:p>
            <a:r>
              <a:rPr lang="en-US" dirty="0" smtClean="0"/>
              <a:t>Things become EVEN more difficult because such investments (with that given rate of return) become rarer still toward the end of the cycle.  </a:t>
            </a:r>
          </a:p>
          <a:p>
            <a:r>
              <a:rPr lang="en-US" dirty="0" smtClean="0"/>
              <a:t>Here </a:t>
            </a:r>
            <a:r>
              <a:rPr lang="en-US" dirty="0" err="1" smtClean="0"/>
              <a:t>Minsky</a:t>
            </a:r>
            <a:r>
              <a:rPr lang="en-US" dirty="0" smtClean="0"/>
              <a:t> called finance </a:t>
            </a:r>
            <a:r>
              <a:rPr lang="en-US" b="1" dirty="0" err="1" smtClean="0"/>
              <a:t>Ponzi</a:t>
            </a:r>
            <a:r>
              <a:rPr lang="en-US" dirty="0" smtClean="0"/>
              <a:t>.</a:t>
            </a:r>
          </a:p>
          <a:p>
            <a:r>
              <a:rPr lang="en-US" dirty="0" smtClean="0"/>
              <a:t>In </a:t>
            </a:r>
            <a:r>
              <a:rPr lang="en-US" dirty="0" err="1" smtClean="0"/>
              <a:t>Ponzi</a:t>
            </a:r>
            <a:r>
              <a:rPr lang="en-US" dirty="0" smtClean="0"/>
              <a:t> finance only additional credit can be used to pay interest on current credit.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OBVIOUSLY THIS IS THE RECIPE FOR A FALL</a:t>
            </a:r>
            <a:endParaRPr lang="en-US" dirty="0"/>
          </a:p>
        </p:txBody>
      </p:sp>
      <p:sp>
        <p:nvSpPr>
          <p:cNvPr id="3" name="Content Placeholder 2"/>
          <p:cNvSpPr>
            <a:spLocks noGrp="1"/>
          </p:cNvSpPr>
          <p:nvPr>
            <p:ph idx="1"/>
          </p:nvPr>
        </p:nvSpPr>
        <p:spPr/>
        <p:txBody>
          <a:bodyPr/>
          <a:lstStyle/>
          <a:p>
            <a:r>
              <a:rPr lang="en-US" dirty="0" smtClean="0"/>
              <a:t>At some point agent “X” cannot (or does not) make his/her payments to agent “Y”.  This lack of cash flow forces </a:t>
            </a:r>
            <a:r>
              <a:rPr lang="en-US" dirty="0" err="1" smtClean="0"/>
              <a:t>angent</a:t>
            </a:r>
            <a:r>
              <a:rPr lang="en-US" dirty="0" smtClean="0"/>
              <a:t> “Z” into bankruptcy which interrupts the cash flows to Z’s creditors.  Assuming there is a substantial portion of </a:t>
            </a:r>
            <a:r>
              <a:rPr lang="en-US" dirty="0" err="1" smtClean="0"/>
              <a:t>Ponzi</a:t>
            </a:r>
            <a:r>
              <a:rPr lang="en-US" dirty="0" smtClean="0"/>
              <a:t> finance in the system the economy will enter a phase of debt deflation.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BC6ABD14-BE04-4CF8-B5A9-B35944782A1B}" type="slidenum">
              <a:rPr lang="en-US"/>
              <a:pPr/>
              <a:t>42</a:t>
            </a:fld>
            <a:endParaRPr lang="en-US"/>
          </a:p>
        </p:txBody>
      </p:sp>
      <p:sp>
        <p:nvSpPr>
          <p:cNvPr id="18437" name="Text Box 5"/>
          <p:cNvSpPr txBox="1">
            <a:spLocks noChangeArrowheads="1"/>
          </p:cNvSpPr>
          <p:nvPr/>
        </p:nvSpPr>
        <p:spPr bwMode="auto">
          <a:xfrm>
            <a:off x="0" y="2632075"/>
            <a:ext cx="2514600"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b="0">
              <a:latin typeface="Times New Roman" pitchFamily="18" charset="0"/>
            </a:endParaRPr>
          </a:p>
        </p:txBody>
      </p:sp>
      <p:sp>
        <p:nvSpPr>
          <p:cNvPr id="18438" name="Text Box 6"/>
          <p:cNvSpPr txBox="1">
            <a:spLocks noChangeArrowheads="1"/>
          </p:cNvSpPr>
          <p:nvPr/>
        </p:nvSpPr>
        <p:spPr bwMode="auto">
          <a:xfrm>
            <a:off x="0" y="2784475"/>
            <a:ext cx="2286000"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b="0">
              <a:latin typeface="Times New Roman" pitchFamily="18" charset="0"/>
            </a:endParaRPr>
          </a:p>
        </p:txBody>
      </p:sp>
      <p:sp>
        <p:nvSpPr>
          <p:cNvPr id="18440" name="Text Box 8"/>
          <p:cNvSpPr txBox="1">
            <a:spLocks noChangeArrowheads="1"/>
          </p:cNvSpPr>
          <p:nvPr/>
        </p:nvSpPr>
        <p:spPr bwMode="auto">
          <a:xfrm>
            <a:off x="517525" y="3089275"/>
            <a:ext cx="1692275" cy="457200"/>
          </a:xfrm>
          <a:prstGeom prst="rect">
            <a:avLst/>
          </a:prstGeom>
          <a:noFill/>
          <a:ln w="9525">
            <a:noFill/>
            <a:miter lim="800000"/>
            <a:headEnd/>
            <a:tailEnd/>
          </a:ln>
          <a:effectLst/>
        </p:spPr>
        <p:txBody>
          <a:bodyPr>
            <a:spAutoFit/>
          </a:bodyPr>
          <a:lstStyle/>
          <a:p>
            <a:pPr>
              <a:lnSpc>
                <a:spcPct val="100000"/>
              </a:lnSpc>
              <a:spcBef>
                <a:spcPct val="0"/>
              </a:spcBef>
              <a:buClrTx/>
              <a:buFontTx/>
              <a:buNone/>
            </a:pPr>
            <a:endParaRPr lang="en-US" b="0">
              <a:latin typeface="Times New Roman" pitchFamily="18" charset="0"/>
            </a:endParaRPr>
          </a:p>
        </p:txBody>
      </p:sp>
      <p:graphicFrame>
        <p:nvGraphicFramePr>
          <p:cNvPr id="18444" name="Object 12"/>
          <p:cNvGraphicFramePr>
            <a:graphicFrameLocks noChangeAspect="1"/>
          </p:cNvGraphicFramePr>
          <p:nvPr/>
        </p:nvGraphicFramePr>
        <p:xfrm>
          <a:off x="0" y="1447800"/>
          <a:ext cx="7315200" cy="5418138"/>
        </p:xfrm>
        <a:graphic>
          <a:graphicData uri="http://schemas.openxmlformats.org/presentationml/2006/ole">
            <p:oleObj spid="_x0000_s2050" name="Photo Editor Photo" r:id="rId4" imgW="20200000" imgH="14961905" progId="">
              <p:embed/>
            </p:oleObj>
          </a:graphicData>
        </a:graphic>
      </p:graphicFrame>
      <p:sp>
        <p:nvSpPr>
          <p:cNvPr id="18447" name="Rectangle 15"/>
          <p:cNvSpPr>
            <a:spLocks noChangeArrowheads="1"/>
          </p:cNvSpPr>
          <p:nvPr/>
        </p:nvSpPr>
        <p:spPr bwMode="auto">
          <a:xfrm>
            <a:off x="457200" y="228600"/>
            <a:ext cx="8229600" cy="533400"/>
          </a:xfrm>
          <a:prstGeom prst="rect">
            <a:avLst/>
          </a:prstGeom>
          <a:noFill/>
          <a:ln w="9525">
            <a:noFill/>
            <a:miter lim="800000"/>
            <a:headEnd/>
            <a:tailEnd/>
          </a:ln>
          <a:effectLst/>
        </p:spPr>
        <p:txBody>
          <a:bodyPr anchor="ctr"/>
          <a:lstStyle/>
          <a:p>
            <a:pPr algn="ctr">
              <a:lnSpc>
                <a:spcPct val="100000"/>
              </a:lnSpc>
              <a:spcBef>
                <a:spcPct val="0"/>
              </a:spcBef>
              <a:buClrTx/>
              <a:buFontTx/>
              <a:buNone/>
            </a:pPr>
            <a:r>
              <a:rPr lang="en-US" sz="4000" dirty="0" smtClean="0">
                <a:latin typeface="Times New Roman" pitchFamily="18" charset="0"/>
              </a:rPr>
              <a:t>Circular-Flow </a:t>
            </a:r>
            <a:r>
              <a:rPr lang="en-US" sz="4000" dirty="0">
                <a:latin typeface="Times New Roman" pitchFamily="18" charset="0"/>
              </a:rPr>
              <a:t>Model</a:t>
            </a:r>
          </a:p>
        </p:txBody>
      </p:sp>
      <p:sp>
        <p:nvSpPr>
          <p:cNvPr id="18449" name="Text Box 17"/>
          <p:cNvSpPr txBox="1">
            <a:spLocks noChangeArrowheads="1"/>
          </p:cNvSpPr>
          <p:nvPr/>
        </p:nvSpPr>
        <p:spPr bwMode="auto">
          <a:xfrm>
            <a:off x="5486400" y="1279525"/>
            <a:ext cx="3505200" cy="5447645"/>
          </a:xfrm>
          <a:prstGeom prst="rect">
            <a:avLst/>
          </a:prstGeom>
          <a:solidFill>
            <a:srgbClr val="F0F1D7"/>
          </a:solidFill>
          <a:ln w="9525">
            <a:noFill/>
            <a:miter lim="800000"/>
            <a:headEnd/>
            <a:tailEnd/>
          </a:ln>
          <a:effectLst/>
        </p:spPr>
        <p:txBody>
          <a:bodyPr>
            <a:spAutoFit/>
          </a:bodyPr>
          <a:lstStyle/>
          <a:p>
            <a:pPr>
              <a:lnSpc>
                <a:spcPct val="100000"/>
              </a:lnSpc>
              <a:spcBef>
                <a:spcPct val="0"/>
              </a:spcBef>
              <a:buClr>
                <a:srgbClr val="008000"/>
              </a:buClr>
            </a:pPr>
            <a:r>
              <a:rPr lang="en-US" sz="2000" dirty="0">
                <a:latin typeface="Times New Roman" pitchFamily="18" charset="0"/>
              </a:rPr>
              <a:t>Households supply resources  in the resource market and demand goods and services in the product market</a:t>
            </a:r>
          </a:p>
          <a:p>
            <a:pPr>
              <a:lnSpc>
                <a:spcPct val="100000"/>
              </a:lnSpc>
              <a:spcBef>
                <a:spcPct val="0"/>
              </a:spcBef>
              <a:buClr>
                <a:srgbClr val="008000"/>
              </a:buClr>
            </a:pPr>
            <a:r>
              <a:rPr lang="en-US" sz="2000" dirty="0">
                <a:latin typeface="Times New Roman" pitchFamily="18" charset="0"/>
              </a:rPr>
              <a:t>Firms supply goods and services in the product market and demand resources in the resource market</a:t>
            </a:r>
          </a:p>
          <a:p>
            <a:pPr>
              <a:lnSpc>
                <a:spcPct val="100000"/>
              </a:lnSpc>
              <a:spcBef>
                <a:spcPct val="0"/>
              </a:spcBef>
              <a:buClr>
                <a:srgbClr val="008000"/>
              </a:buClr>
            </a:pPr>
            <a:r>
              <a:rPr lang="en-US" sz="2000" dirty="0">
                <a:latin typeface="Times New Roman" pitchFamily="18" charset="0"/>
              </a:rPr>
              <a:t>Money flows in resource markets determine wages, interest, rents and profits which flow as income to households</a:t>
            </a:r>
          </a:p>
          <a:p>
            <a:pPr>
              <a:lnSpc>
                <a:spcPct val="100000"/>
              </a:lnSpc>
              <a:spcBef>
                <a:spcPct val="0"/>
              </a:spcBef>
              <a:buClr>
                <a:srgbClr val="008000"/>
              </a:buClr>
            </a:pPr>
            <a:r>
              <a:rPr lang="en-US" sz="2000" dirty="0">
                <a:latin typeface="Times New Roman" pitchFamily="18" charset="0"/>
              </a:rPr>
              <a:t>Product markets determine the prices for goods and services which flow as revenue to </a:t>
            </a:r>
            <a:r>
              <a:rPr lang="en-US" sz="2000" dirty="0" smtClean="0">
                <a:latin typeface="Times New Roman" pitchFamily="18" charset="0"/>
              </a:rPr>
              <a:t>firms</a:t>
            </a:r>
          </a:p>
          <a:p>
            <a:pPr>
              <a:lnSpc>
                <a:spcPct val="100000"/>
              </a:lnSpc>
              <a:spcBef>
                <a:spcPct val="0"/>
              </a:spcBef>
              <a:buClr>
                <a:srgbClr val="008000"/>
              </a:buClr>
            </a:pPr>
            <a:r>
              <a:rPr lang="en-US" sz="2400" b="1" dirty="0" smtClean="0">
                <a:latin typeface="Times New Roman" pitchFamily="18" charset="0"/>
              </a:rPr>
              <a:t>Leakage is savings – </a:t>
            </a:r>
          </a:p>
          <a:p>
            <a:pPr>
              <a:lnSpc>
                <a:spcPct val="100000"/>
              </a:lnSpc>
              <a:spcBef>
                <a:spcPct val="0"/>
              </a:spcBef>
              <a:buClr>
                <a:srgbClr val="008000"/>
              </a:buClr>
            </a:pPr>
            <a:r>
              <a:rPr lang="en-US" sz="2400" b="1" dirty="0" smtClean="0">
                <a:latin typeface="Times New Roman" pitchFamily="18" charset="0"/>
              </a:rPr>
              <a:t>Injection is Investment</a:t>
            </a:r>
            <a:endParaRPr lang="en-US" sz="2400" b="1" dirty="0">
              <a:latin typeface="Times New Roman"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449">
                                            <p:bg/>
                                          </p:spTgt>
                                        </p:tgtEl>
                                        <p:attrNameLst>
                                          <p:attrName>style.visibility</p:attrName>
                                        </p:attrNameLst>
                                      </p:cBhvr>
                                      <p:to>
                                        <p:strVal val="visible"/>
                                      </p:to>
                                    </p:set>
                                    <p:animEffect transition="in" filter="wipe(right)">
                                      <p:cBhvr>
                                        <p:cTn id="7" dur="500"/>
                                        <p:tgtEl>
                                          <p:spTgt spid="1844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449">
                                            <p:txEl>
                                              <p:pRg st="0" end="0"/>
                                            </p:txEl>
                                          </p:spTgt>
                                        </p:tgtEl>
                                        <p:attrNameLst>
                                          <p:attrName>style.visibility</p:attrName>
                                        </p:attrNameLst>
                                      </p:cBhvr>
                                      <p:to>
                                        <p:strVal val="visible"/>
                                      </p:to>
                                    </p:set>
                                    <p:animEffect transition="in" filter="wipe(right)">
                                      <p:cBhvr>
                                        <p:cTn id="12" dur="500"/>
                                        <p:tgtEl>
                                          <p:spTgt spid="184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8449">
                                            <p:txEl>
                                              <p:pRg st="1" end="1"/>
                                            </p:txEl>
                                          </p:spTgt>
                                        </p:tgtEl>
                                        <p:attrNameLst>
                                          <p:attrName>style.visibility</p:attrName>
                                        </p:attrNameLst>
                                      </p:cBhvr>
                                      <p:to>
                                        <p:strVal val="visible"/>
                                      </p:to>
                                    </p:set>
                                    <p:animEffect transition="in" filter="wipe(right)">
                                      <p:cBhvr>
                                        <p:cTn id="17" dur="500"/>
                                        <p:tgtEl>
                                          <p:spTgt spid="184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449">
                                            <p:txEl>
                                              <p:pRg st="2" end="2"/>
                                            </p:txEl>
                                          </p:spTgt>
                                        </p:tgtEl>
                                        <p:attrNameLst>
                                          <p:attrName>style.visibility</p:attrName>
                                        </p:attrNameLst>
                                      </p:cBhvr>
                                      <p:to>
                                        <p:strVal val="visible"/>
                                      </p:to>
                                    </p:set>
                                    <p:animEffect transition="in" filter="wipe(right)">
                                      <p:cBhvr>
                                        <p:cTn id="22" dur="500"/>
                                        <p:tgtEl>
                                          <p:spTgt spid="1844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8449">
                                            <p:txEl>
                                              <p:pRg st="3" end="3"/>
                                            </p:txEl>
                                          </p:spTgt>
                                        </p:tgtEl>
                                        <p:attrNameLst>
                                          <p:attrName>style.visibility</p:attrName>
                                        </p:attrNameLst>
                                      </p:cBhvr>
                                      <p:to>
                                        <p:strVal val="visible"/>
                                      </p:to>
                                    </p:set>
                                    <p:animEffect transition="in" filter="wipe(right)">
                                      <p:cBhvr>
                                        <p:cTn id="27" dur="500"/>
                                        <p:tgtEl>
                                          <p:spTgt spid="1844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8449">
                                            <p:txEl>
                                              <p:pRg st="4" end="4"/>
                                            </p:txEl>
                                          </p:spTgt>
                                        </p:tgtEl>
                                        <p:attrNameLst>
                                          <p:attrName>style.visibility</p:attrName>
                                        </p:attrNameLst>
                                      </p:cBhvr>
                                      <p:to>
                                        <p:strVal val="visible"/>
                                      </p:to>
                                    </p:set>
                                    <p:animEffect transition="in" filter="wipe(right)">
                                      <p:cBhvr>
                                        <p:cTn id="32" dur="500"/>
                                        <p:tgtEl>
                                          <p:spTgt spid="1844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8449">
                                            <p:txEl>
                                              <p:pRg st="5" end="5"/>
                                            </p:txEl>
                                          </p:spTgt>
                                        </p:tgtEl>
                                        <p:attrNameLst>
                                          <p:attrName>style.visibility</p:attrName>
                                        </p:attrNameLst>
                                      </p:cBhvr>
                                      <p:to>
                                        <p:strVal val="visible"/>
                                      </p:to>
                                    </p:set>
                                    <p:animEffect transition="in" filter="wipe(right)">
                                      <p:cBhvr>
                                        <p:cTn id="37" dur="500"/>
                                        <p:tgtEl>
                                          <p:spTgt spid="184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6" y="1676397"/>
          <a:ext cx="8305808" cy="5029203"/>
        </p:xfrm>
        <a:graphic>
          <a:graphicData uri="http://schemas.openxmlformats.org/drawingml/2006/table">
            <a:tbl>
              <a:tblPr/>
              <a:tblGrid>
                <a:gridCol w="593272"/>
                <a:gridCol w="593272"/>
                <a:gridCol w="593272"/>
                <a:gridCol w="593272"/>
                <a:gridCol w="593272"/>
                <a:gridCol w="593272"/>
                <a:gridCol w="593272"/>
                <a:gridCol w="593272"/>
                <a:gridCol w="593272"/>
                <a:gridCol w="593272"/>
                <a:gridCol w="593272"/>
                <a:gridCol w="593272"/>
                <a:gridCol w="593272"/>
                <a:gridCol w="593272"/>
              </a:tblGrid>
              <a:tr h="528607">
                <a:tc>
                  <a:txBody>
                    <a:bodyPr/>
                    <a:lstStyle/>
                    <a:p>
                      <a:pPr marL="0" marR="0"/>
                      <a:r>
                        <a:rPr lang="en-US" sz="1000" dirty="0">
                          <a:latin typeface="Verdana"/>
                        </a:rPr>
                        <a:t>Year</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Jan</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Feb</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Mar</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Apr</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May</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Jun</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Jul</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Aug</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Sep</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Oct</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Nov</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Dec</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Annual</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1999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3.8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3.9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3.9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3.9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3.9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5.3</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356391">
                <a:tc>
                  <a:txBody>
                    <a:bodyPr/>
                    <a:lstStyle/>
                    <a:p>
                      <a:pPr marL="0" marR="0"/>
                      <a:r>
                        <a:rPr lang="en-US" sz="1000">
                          <a:latin typeface="Verdana"/>
                        </a:rPr>
                        <a:t>2008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4.8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5.8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6.9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7.4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r h="936686">
                <a:tc>
                  <a:txBody>
                    <a:bodyPr/>
                    <a:lstStyle/>
                    <a:p>
                      <a:pPr marL="0" marR="0"/>
                      <a:r>
                        <a:rPr lang="en-US" sz="1000" b="1">
                          <a:latin typeface="Verdana"/>
                        </a:rPr>
                        <a:t>2009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7.7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8.2</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8.6</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8.9</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9.4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9.5</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9.4</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9.7</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9.8</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10.1</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a:latin typeface="Verdana"/>
                        </a:rPr>
                        <a:t>10.0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b="1" dirty="0">
                          <a:latin typeface="Verdana"/>
                        </a:rPr>
                        <a:t>10.0</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c>
                  <a:txBody>
                    <a:bodyPr/>
                    <a:lstStyle/>
                    <a:p>
                      <a:pPr marL="0" marR="0"/>
                      <a:r>
                        <a:rPr lang="en-US" sz="1000" dirty="0">
                          <a:latin typeface="Verdana"/>
                        </a:rPr>
                        <a:t> </a:t>
                      </a:r>
                    </a:p>
                  </a:txBody>
                  <a:tcPr marL="21849" marR="21849" marT="5462" marB="5462" anchor="ctr">
                    <a:lnL w="9525" cap="flat" cmpd="sng" algn="ctr">
                      <a:solidFill>
                        <a:srgbClr val="999999"/>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EF4FF"/>
                    </a:solidFill>
                  </a:tcPr>
                </a:tc>
              </a:tr>
            </a:tbl>
          </a:graphicData>
        </a:graphic>
      </p:graphicFrame>
      <p:sp>
        <p:nvSpPr>
          <p:cNvPr id="686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p:nvPr>
        </p:nvSpPr>
        <p:spPr/>
        <p:txBody>
          <a:bodyPr>
            <a:normAutofit fontScale="90000"/>
          </a:bodyPr>
          <a:lstStyle/>
          <a:p>
            <a:r>
              <a:rPr lang="en-US" dirty="0" smtClean="0"/>
              <a:t>WHERE WE ARE NOW UNEMPLOYMENT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a:t>
            </a:r>
            <a:endParaRPr lang="en-US" dirty="0"/>
          </a:p>
        </p:txBody>
      </p:sp>
      <p:pic>
        <p:nvPicPr>
          <p:cNvPr id="92162" name="Picture 2" descr="C:\Users\Owner\Pictures\LNS14000000_109379_1264520884218.gif"/>
          <p:cNvPicPr>
            <a:picLocks noChangeAspect="1" noChangeArrowheads="1"/>
          </p:cNvPicPr>
          <p:nvPr/>
        </p:nvPicPr>
        <p:blipFill>
          <a:blip r:embed="rId3" cstate="print"/>
          <a:srcRect/>
          <a:stretch>
            <a:fillRect/>
          </a:stretch>
        </p:blipFill>
        <p:spPr bwMode="auto">
          <a:xfrm>
            <a:off x="-609600" y="1752600"/>
            <a:ext cx="8991600" cy="4495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pic>
        <p:nvPicPr>
          <p:cNvPr id="93186" name="Picture 2"/>
          <p:cNvPicPr>
            <a:picLocks noGrp="1" noChangeAspect="1" noChangeArrowheads="1"/>
          </p:cNvPicPr>
          <p:nvPr>
            <p:ph idx="1"/>
          </p:nvPr>
        </p:nvPicPr>
        <p:blipFill>
          <a:blip r:embed="rId3" cstate="print"/>
          <a:srcRect/>
          <a:stretch>
            <a:fillRect/>
          </a:stretch>
        </p:blipFill>
        <p:spPr bwMode="auto">
          <a:xfrm>
            <a:off x="533400" y="1600200"/>
            <a:ext cx="7391400" cy="4267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GRAPH</a:t>
            </a:r>
            <a:endParaRPr lang="en-US" dirty="0"/>
          </a:p>
        </p:txBody>
      </p:sp>
      <p:pic>
        <p:nvPicPr>
          <p:cNvPr id="94210" name="Picture 2" descr="C:\Users\Owner\Pictures\CEU0000000001_111695_1264523393592.gif"/>
          <p:cNvPicPr>
            <a:picLocks noGrp="1" noChangeAspect="1" noChangeArrowheads="1"/>
          </p:cNvPicPr>
          <p:nvPr>
            <p:ph idx="1"/>
          </p:nvPr>
        </p:nvPicPr>
        <p:blipFill>
          <a:blip r:embed="rId3" cstate="print"/>
          <a:srcRect/>
          <a:stretch>
            <a:fillRect/>
          </a:stretch>
        </p:blipFill>
        <p:spPr bwMode="auto">
          <a:xfrm>
            <a:off x="457200" y="1219200"/>
            <a:ext cx="8077200" cy="4800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Hourly Earnings of Production Workers</a:t>
            </a:r>
            <a:endParaRPr lang="en-US" dirty="0"/>
          </a:p>
        </p:txBody>
      </p:sp>
      <p:pic>
        <p:nvPicPr>
          <p:cNvPr id="84993" name="Picture 1"/>
          <p:cNvPicPr>
            <a:picLocks noGrp="1" noChangeAspect="1" noChangeArrowheads="1"/>
          </p:cNvPicPr>
          <p:nvPr>
            <p:ph idx="1"/>
          </p:nvPr>
        </p:nvPicPr>
        <p:blipFill>
          <a:blip r:embed="rId3" cstate="print"/>
          <a:srcRect/>
          <a:stretch>
            <a:fillRect/>
          </a:stretch>
        </p:blipFill>
        <p:spPr bwMode="auto">
          <a:xfrm>
            <a:off x="457200" y="1447800"/>
            <a:ext cx="8229600" cy="5181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Hourly Earnings</a:t>
            </a:r>
            <a:endParaRPr lang="en-US" dirty="0"/>
          </a:p>
        </p:txBody>
      </p:sp>
      <p:pic>
        <p:nvPicPr>
          <p:cNvPr id="95234" name="Picture 2" descr="C:\Users\Owner\Pictures\CES0500000008_112185_1264523996267.gif"/>
          <p:cNvPicPr>
            <a:picLocks noGrp="1" noChangeAspect="1" noChangeArrowheads="1"/>
          </p:cNvPicPr>
          <p:nvPr>
            <p:ph idx="1"/>
          </p:nvPr>
        </p:nvPicPr>
        <p:blipFill>
          <a:blip r:embed="rId3" cstate="print"/>
          <a:srcRect/>
          <a:stretch>
            <a:fillRect/>
          </a:stretch>
        </p:blipFill>
        <p:spPr bwMode="auto">
          <a:xfrm>
            <a:off x="0" y="1219200"/>
            <a:ext cx="8915400" cy="5105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rmAutofit fontScale="90000"/>
          </a:bodyPr>
          <a:lstStyle/>
          <a:p>
            <a:r>
              <a:rPr lang="en-US" dirty="0" smtClean="0"/>
              <a:t>Consumer Price Index Annual Change %</a:t>
            </a:r>
            <a:endParaRPr lang="en-US" dirty="0"/>
          </a:p>
        </p:txBody>
      </p:sp>
      <p:pic>
        <p:nvPicPr>
          <p:cNvPr id="82945" name="Picture 1"/>
          <p:cNvPicPr>
            <a:picLocks noGrp="1" noChangeAspect="1" noChangeArrowheads="1"/>
          </p:cNvPicPr>
          <p:nvPr>
            <p:ph idx="1"/>
          </p:nvPr>
        </p:nvPicPr>
        <p:blipFill>
          <a:blip r:embed="rId3" cstate="print"/>
          <a:srcRect/>
          <a:stretch>
            <a:fillRect/>
          </a:stretch>
        </p:blipFill>
        <p:spPr bwMode="auto">
          <a:xfrm>
            <a:off x="457200" y="1143000"/>
            <a:ext cx="8229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0" marR="0">
              <a:lnSpc>
                <a:spcPct val="200000"/>
              </a:lnSpc>
              <a:spcBef>
                <a:spcPts val="0"/>
              </a:spcBef>
              <a:spcAft>
                <a:spcPts val="1000"/>
              </a:spcAft>
            </a:pPr>
            <a:r>
              <a:rPr lang="en-US" b="1" dirty="0" smtClean="0">
                <a:latin typeface="Times New Roman"/>
                <a:ea typeface="Calibri"/>
                <a:cs typeface="Times New Roman"/>
              </a:rPr>
              <a:t>Deficits and Debt:</a:t>
            </a:r>
            <a:endParaRPr lang="en-US" sz="3600" dirty="0">
              <a:ea typeface="Calibri"/>
              <a:cs typeface="Times New Roman"/>
            </a:endParaRPr>
          </a:p>
        </p:txBody>
      </p:sp>
      <p:sp>
        <p:nvSpPr>
          <p:cNvPr id="8" name="Content Placeholder 7"/>
          <p:cNvSpPr>
            <a:spLocks noGrp="1"/>
          </p:cNvSpPr>
          <p:nvPr>
            <p:ph idx="1"/>
          </p:nvPr>
        </p:nvSpPr>
        <p:spPr/>
        <p:txBody>
          <a:bodyPr>
            <a:normAutofit fontScale="77500" lnSpcReduction="20000"/>
          </a:bodyPr>
          <a:lstStyle/>
          <a:p>
            <a:pPr marL="0" marR="0" algn="just">
              <a:lnSpc>
                <a:spcPct val="200000"/>
              </a:lnSpc>
              <a:spcBef>
                <a:spcPts val="0"/>
              </a:spcBef>
              <a:spcAft>
                <a:spcPts val="1000"/>
              </a:spcAft>
            </a:pPr>
            <a:r>
              <a:rPr lang="en-US" b="1" dirty="0" smtClean="0">
                <a:latin typeface="Times New Roman"/>
                <a:ea typeface="Calibri"/>
                <a:cs typeface="Times New Roman"/>
              </a:rPr>
              <a:t>Trade deficit – </a:t>
            </a:r>
            <a:r>
              <a:rPr lang="en-US" b="1" dirty="0" smtClean="0">
                <a:latin typeface="Times New Roman"/>
                <a:ea typeface="Calibri"/>
                <a:cs typeface="Times New Roman"/>
              </a:rPr>
              <a:t>$500 billion </a:t>
            </a:r>
            <a:r>
              <a:rPr lang="en-US" b="1" dirty="0" smtClean="0">
                <a:latin typeface="Times New Roman"/>
                <a:ea typeface="Calibri"/>
                <a:cs typeface="Times New Roman"/>
              </a:rPr>
              <a:t>about </a:t>
            </a:r>
            <a:r>
              <a:rPr lang="en-US" b="1" dirty="0" smtClean="0">
                <a:latin typeface="Times New Roman"/>
                <a:ea typeface="Calibri"/>
                <a:cs typeface="Times New Roman"/>
              </a:rPr>
              <a:t>3 to 4 </a:t>
            </a:r>
            <a:r>
              <a:rPr lang="en-US" b="1" dirty="0" smtClean="0">
                <a:latin typeface="Times New Roman"/>
                <a:ea typeface="Calibri"/>
                <a:cs typeface="Times New Roman"/>
              </a:rPr>
              <a:t>percent of GDP.  Trade surplus 1981.</a:t>
            </a:r>
            <a:endParaRPr lang="en-US" sz="2000" dirty="0">
              <a:ea typeface="Calibri"/>
              <a:cs typeface="Times New Roman"/>
            </a:endParaRPr>
          </a:p>
          <a:p>
            <a:pPr marL="0" marR="0" algn="just">
              <a:lnSpc>
                <a:spcPct val="200000"/>
              </a:lnSpc>
              <a:spcBef>
                <a:spcPts val="0"/>
              </a:spcBef>
              <a:spcAft>
                <a:spcPts val="1000"/>
              </a:spcAft>
            </a:pPr>
            <a:r>
              <a:rPr lang="en-US" b="1" dirty="0" smtClean="0">
                <a:latin typeface="Times New Roman"/>
                <a:ea typeface="Calibri"/>
                <a:cs typeface="Times New Roman"/>
              </a:rPr>
              <a:t>Federal debt – </a:t>
            </a:r>
            <a:r>
              <a:rPr lang="en-US" b="1" dirty="0" smtClean="0">
                <a:latin typeface="Times New Roman"/>
                <a:ea typeface="Calibri"/>
                <a:cs typeface="Times New Roman"/>
              </a:rPr>
              <a:t>$12,316,678,228,131 </a:t>
            </a:r>
            <a:r>
              <a:rPr lang="en-US" b="1" dirty="0" smtClean="0">
                <a:latin typeface="Times New Roman"/>
                <a:ea typeface="Calibri"/>
                <a:cs typeface="Times New Roman"/>
              </a:rPr>
              <a:t>about </a:t>
            </a:r>
            <a:r>
              <a:rPr lang="en-US" b="1" dirty="0" smtClean="0">
                <a:latin typeface="Times New Roman"/>
                <a:ea typeface="Calibri"/>
                <a:cs typeface="Times New Roman"/>
              </a:rPr>
              <a:t>85% </a:t>
            </a:r>
            <a:r>
              <a:rPr lang="en-US" b="1" dirty="0" smtClean="0">
                <a:latin typeface="Times New Roman"/>
                <a:ea typeface="Calibri"/>
                <a:cs typeface="Times New Roman"/>
              </a:rPr>
              <a:t>of  GDP and today it stands perhaps higher in percentage terms – no-one knows, but we are pretty certain it’s larger!  Per person that is more than </a:t>
            </a:r>
            <a:r>
              <a:rPr lang="en-US" b="1" dirty="0" smtClean="0">
                <a:latin typeface="Times New Roman"/>
                <a:ea typeface="Calibri"/>
                <a:cs typeface="Times New Roman"/>
              </a:rPr>
              <a:t>$40,000 </a:t>
            </a:r>
            <a:r>
              <a:rPr lang="en-US" b="1" dirty="0" smtClean="0">
                <a:latin typeface="Times New Roman"/>
                <a:ea typeface="Calibri"/>
                <a:cs typeface="Times New Roman"/>
              </a:rPr>
              <a:t>per person.  </a:t>
            </a:r>
            <a:endParaRPr lang="en-US" sz="2000" dirty="0">
              <a:ea typeface="Calibri"/>
              <a:cs typeface="Times New Roman"/>
            </a:endParaRPr>
          </a:p>
          <a:p>
            <a:endParaRPr lang="en-US" b="1" dirty="0">
              <a:latin typeface="Times New Roman" pitchFamily="18" charset="0"/>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CPI Graph</a:t>
            </a:r>
            <a:endParaRPr lang="en-US" dirty="0"/>
          </a:p>
        </p:txBody>
      </p:sp>
      <p:pic>
        <p:nvPicPr>
          <p:cNvPr id="96258" name="Picture 2" descr="C:\Users\Owner\Pictures\CUSR0000SA0_113048_1264524958928prices.gif"/>
          <p:cNvPicPr>
            <a:picLocks noGrp="1" noChangeAspect="1" noChangeArrowheads="1"/>
          </p:cNvPicPr>
          <p:nvPr>
            <p:ph idx="1"/>
          </p:nvPr>
        </p:nvPicPr>
        <p:blipFill>
          <a:blip r:embed="rId3" cstate="print"/>
          <a:srcRect/>
          <a:stretch>
            <a:fillRect/>
          </a:stretch>
        </p:blipFill>
        <p:spPr bwMode="auto">
          <a:xfrm>
            <a:off x="-457200" y="1219200"/>
            <a:ext cx="9067800" cy="5410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Nationalized the Banks buy purchasing very large amounts of “non-performing” assets </a:t>
            </a:r>
            <a:r>
              <a:rPr lang="en-US" dirty="0" smtClean="0"/>
              <a:t>some with </a:t>
            </a:r>
            <a:r>
              <a:rPr lang="en-US" dirty="0" smtClean="0"/>
              <a:t>very high leverage ratios (40 to 1).</a:t>
            </a:r>
          </a:p>
          <a:p>
            <a:pPr marL="514350" indent="-514350">
              <a:buFont typeface="+mj-lt"/>
              <a:buAutoNum type="arabicPeriod"/>
            </a:pPr>
            <a:r>
              <a:rPr lang="en-US" dirty="0" smtClean="0"/>
              <a:t>Nationalized several large industrial manufacturers or assisted in their merger with other firms.  </a:t>
            </a:r>
          </a:p>
          <a:p>
            <a:pPr marL="514350" indent="-514350">
              <a:buFont typeface="+mj-lt"/>
              <a:buAutoNum type="arabicPeriod"/>
            </a:pPr>
            <a:r>
              <a:rPr lang="en-US" dirty="0" smtClean="0"/>
              <a:t>Passed a $787 billion “stimulus” package.</a:t>
            </a:r>
          </a:p>
          <a:p>
            <a:pPr marL="514350" indent="-514350">
              <a:buFont typeface="+mj-lt"/>
              <a:buAutoNum type="arabicPeriod"/>
            </a:pPr>
            <a:r>
              <a:rPr lang="en-US" dirty="0" smtClean="0"/>
              <a:t>Expanded the money supply.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 (Cont.)</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startAt="4"/>
            </a:pPr>
            <a:r>
              <a:rPr lang="en-US" dirty="0" smtClean="0"/>
              <a:t>Reregulating the Financial Sector.</a:t>
            </a:r>
          </a:p>
          <a:p>
            <a:pPr marL="514350" indent="-514350">
              <a:buAutoNum type="arabicPeriod" startAt="4"/>
            </a:pPr>
            <a:r>
              <a:rPr lang="en-US" dirty="0" smtClean="0"/>
              <a:t>“</a:t>
            </a:r>
            <a:r>
              <a:rPr lang="en-US" dirty="0" smtClean="0"/>
              <a:t>Reforming” </a:t>
            </a:r>
            <a:r>
              <a:rPr lang="en-US" dirty="0" smtClean="0"/>
              <a:t>Health Care.</a:t>
            </a:r>
          </a:p>
          <a:p>
            <a:pPr marL="514350" indent="-514350">
              <a:buAutoNum type="arabicPeriod" startAt="4"/>
            </a:pPr>
            <a:r>
              <a:rPr lang="en-US" dirty="0" smtClean="0"/>
              <a:t>Extended Unemployment Benefits.</a:t>
            </a:r>
          </a:p>
          <a:p>
            <a:pPr marL="514350" indent="-514350">
              <a:buAutoNum type="arabicPeriod" startAt="4"/>
            </a:pPr>
            <a:r>
              <a:rPr lang="en-US" dirty="0" smtClean="0"/>
              <a:t>Provided Mortgage “relief.”</a:t>
            </a:r>
          </a:p>
          <a:p>
            <a:pPr marL="514350" indent="-514350">
              <a:buAutoNum type="arabicPeriod" startAt="4"/>
            </a:pPr>
            <a:r>
              <a:rPr lang="en-US" dirty="0" smtClean="0"/>
              <a:t>Blamed Everyone – since </a:t>
            </a:r>
            <a:r>
              <a:rPr lang="en-US" dirty="0" smtClean="0"/>
              <a:t>Richard Nixon.</a:t>
            </a:r>
          </a:p>
          <a:p>
            <a:pPr marL="514350" indent="-514350">
              <a:buAutoNum type="arabicPeriod" startAt="4"/>
            </a:pPr>
            <a:r>
              <a:rPr lang="en-US" dirty="0" smtClean="0"/>
              <a:t>Now have an estimated $1.4 Trillion deficit.</a:t>
            </a:r>
          </a:p>
          <a:p>
            <a:pPr marL="514350" indent="-514350">
              <a:buAutoNum type="arabicPeriod" startAt="4"/>
            </a:pPr>
            <a:r>
              <a:rPr lang="en-US" dirty="0" smtClean="0"/>
              <a:t> </a:t>
            </a:r>
            <a:r>
              <a:rPr lang="en-US" dirty="0" smtClean="0"/>
              <a:t>Lost $13 Trillion in wealth.</a:t>
            </a:r>
          </a:p>
          <a:p>
            <a:pPr marL="514350" indent="-514350">
              <a:buAutoNum type="arabicPeriod" startAt="4"/>
            </a:pPr>
            <a:r>
              <a:rPr lang="en-US" dirty="0" smtClean="0"/>
              <a:t> </a:t>
            </a:r>
            <a:r>
              <a:rPr lang="en-US" dirty="0" smtClean="0"/>
              <a:t>Lost about 6 million jobs.  </a:t>
            </a:r>
            <a:endParaRPr lang="en-US" dirty="0" smtClean="0"/>
          </a:p>
          <a:p>
            <a:pPr marL="514350" indent="-514350">
              <a:buAutoNum type="arabicPeriod" startAt="4"/>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Happen?</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Damned if anyone really knows.</a:t>
            </a:r>
          </a:p>
          <a:p>
            <a:pPr marL="514350" indent="-514350">
              <a:buFont typeface="+mj-lt"/>
              <a:buAutoNum type="arabicPeriod"/>
            </a:pPr>
            <a:r>
              <a:rPr lang="en-US" dirty="0" smtClean="0"/>
              <a:t>Certainly slower growth going forward (for how long?).</a:t>
            </a:r>
          </a:p>
          <a:p>
            <a:pPr marL="514350" indent="-514350">
              <a:buFont typeface="+mj-lt"/>
              <a:buAutoNum type="arabicPeriod"/>
            </a:pPr>
            <a:r>
              <a:rPr lang="en-US" dirty="0" smtClean="0"/>
              <a:t>Inflation or deflation </a:t>
            </a:r>
            <a:r>
              <a:rPr lang="en-US" dirty="0" smtClean="0"/>
              <a:t>– at some point.</a:t>
            </a:r>
          </a:p>
          <a:p>
            <a:pPr marL="514350" indent="-514350">
              <a:buFont typeface="+mj-lt"/>
              <a:buAutoNum type="arabicPeriod"/>
            </a:pPr>
            <a:r>
              <a:rPr lang="en-US" dirty="0" smtClean="0"/>
              <a:t>More rules – to be circumvented.</a:t>
            </a:r>
          </a:p>
          <a:p>
            <a:pPr marL="514350" indent="-514350">
              <a:buFont typeface="+mj-lt"/>
              <a:buAutoNum type="arabicPeriod"/>
            </a:pPr>
            <a:r>
              <a:rPr lang="en-US" dirty="0" smtClean="0"/>
              <a:t>More older workers.  </a:t>
            </a:r>
          </a:p>
          <a:p>
            <a:pPr marL="514350" indent="-514350">
              <a:buFont typeface="+mj-lt"/>
              <a:buAutoNum type="arabicPeriod"/>
            </a:pPr>
            <a:r>
              <a:rPr lang="en-US" dirty="0" smtClean="0"/>
              <a:t>Europeanized health care.</a:t>
            </a:r>
          </a:p>
          <a:p>
            <a:pPr marL="514350" indent="-514350">
              <a:buFont typeface="+mj-lt"/>
              <a:buAutoNum type="arabicPeriod"/>
            </a:pPr>
            <a:r>
              <a:rPr lang="en-US" dirty="0" smtClean="0"/>
              <a:t>A larger government sector.  </a:t>
            </a:r>
          </a:p>
          <a:p>
            <a:pPr marL="514350" indent="-514350">
              <a:buFont typeface="+mj-lt"/>
              <a:buAutoNum type="arabicPeriod"/>
            </a:pPr>
            <a:r>
              <a:rPr lang="en-US" dirty="0" smtClean="0"/>
              <a:t>New Economic Thinking about Business Cycles.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market can stay irrational longer than you can stay solvent.”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t>Long period of stagnation.  Japan 1990…</a:t>
            </a:r>
          </a:p>
          <a:p>
            <a:r>
              <a:rPr lang="en-US" dirty="0" smtClean="0"/>
              <a:t>Rearrangement in global economy.  </a:t>
            </a:r>
          </a:p>
          <a:p>
            <a:r>
              <a:rPr lang="en-US" dirty="0" smtClean="0"/>
              <a:t>Technological shift (ala the 1980 microchip or the 1910 auto, radio washing machine and electrification)</a:t>
            </a:r>
          </a:p>
          <a:p>
            <a:r>
              <a:rPr lang="en-US" dirty="0" smtClean="0"/>
              <a:t> Large and growing deficits and ultimately a changed way of living.   </a:t>
            </a:r>
          </a:p>
          <a:p>
            <a:r>
              <a:rPr lang="en-US" dirty="0" smtClean="0"/>
              <a:t>UNCERTAINTY – UNCERTAINTY AND MORE UNCERTAINTY!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WHAT TO EXPECT?</a:t>
            </a:r>
            <a:endParaRPr lang="en-US" dirty="0"/>
          </a:p>
        </p:txBody>
      </p:sp>
      <p:sp>
        <p:nvSpPr>
          <p:cNvPr id="3" name="Content Placeholder 2"/>
          <p:cNvSpPr>
            <a:spLocks noGrp="1"/>
          </p:cNvSpPr>
          <p:nvPr>
            <p:ph idx="1"/>
          </p:nvPr>
        </p:nvSpPr>
        <p:spPr/>
        <p:txBody>
          <a:bodyPr/>
          <a:lstStyle/>
          <a:p>
            <a:r>
              <a:rPr lang="en-US" dirty="0" smtClean="0"/>
              <a:t>Tax and fee increases by states. </a:t>
            </a:r>
          </a:p>
          <a:p>
            <a:r>
              <a:rPr lang="en-US" dirty="0" smtClean="0"/>
              <a:t>Longer work lives.</a:t>
            </a:r>
          </a:p>
          <a:p>
            <a:r>
              <a:rPr lang="en-US" dirty="0" smtClean="0"/>
              <a:t>More Global Competition.</a:t>
            </a:r>
          </a:p>
          <a:p>
            <a:r>
              <a:rPr lang="en-US" dirty="0" smtClean="0"/>
              <a:t>More moral hazard.</a:t>
            </a:r>
          </a:p>
          <a:p>
            <a:r>
              <a:rPr lang="en-US" dirty="0" smtClean="0"/>
              <a:t>Less trust.</a:t>
            </a:r>
            <a:endParaRPr lang="en-US"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0" marR="0">
              <a:lnSpc>
                <a:spcPct val="200000"/>
              </a:lnSpc>
              <a:spcBef>
                <a:spcPts val="0"/>
              </a:spcBef>
              <a:spcAft>
                <a:spcPts val="1000"/>
              </a:spcAft>
            </a:pPr>
            <a:r>
              <a:rPr lang="en-US" b="1" dirty="0" smtClean="0">
                <a:latin typeface="Times New Roman"/>
                <a:ea typeface="Calibri"/>
                <a:cs typeface="Times New Roman"/>
              </a:rPr>
              <a:t>OTHER ISSUES:</a:t>
            </a:r>
            <a:endParaRPr lang="en-US" sz="3600" dirty="0">
              <a:ea typeface="Calibri"/>
              <a:cs typeface="Times New Roman"/>
            </a:endParaRPr>
          </a:p>
        </p:txBody>
      </p:sp>
      <p:sp>
        <p:nvSpPr>
          <p:cNvPr id="8" name="Content Placeholder 7"/>
          <p:cNvSpPr>
            <a:spLocks noGrp="1"/>
          </p:cNvSpPr>
          <p:nvPr>
            <p:ph idx="1"/>
          </p:nvPr>
        </p:nvSpPr>
        <p:spPr/>
        <p:txBody>
          <a:bodyPr>
            <a:normAutofit fontScale="62500" lnSpcReduction="20000"/>
          </a:bodyPr>
          <a:lstStyle/>
          <a:p>
            <a:pPr marL="0" marR="0" algn="just">
              <a:lnSpc>
                <a:spcPct val="200000"/>
              </a:lnSpc>
              <a:spcBef>
                <a:spcPts val="0"/>
              </a:spcBef>
              <a:spcAft>
                <a:spcPts val="1000"/>
              </a:spcAft>
            </a:pPr>
            <a:r>
              <a:rPr lang="en-US" b="1" dirty="0" smtClean="0">
                <a:latin typeface="Times New Roman"/>
                <a:ea typeface="Calibri"/>
                <a:cs typeface="Times New Roman"/>
              </a:rPr>
              <a:t>Global economic and political problems – e.g.  What Happens when the when they blow up the Strait of Hormuz or the Koreans drop a missile on Hawaii? </a:t>
            </a:r>
            <a:endParaRPr lang="en-US" sz="2000" dirty="0">
              <a:ea typeface="Calibri"/>
              <a:cs typeface="Times New Roman"/>
            </a:endParaRPr>
          </a:p>
          <a:p>
            <a:pPr marL="0" marR="0" algn="just">
              <a:lnSpc>
                <a:spcPct val="200000"/>
              </a:lnSpc>
              <a:spcBef>
                <a:spcPts val="0"/>
              </a:spcBef>
              <a:spcAft>
                <a:spcPts val="1000"/>
              </a:spcAft>
            </a:pPr>
            <a:r>
              <a:rPr lang="en-US" b="1" dirty="0" smtClean="0">
                <a:latin typeface="Times New Roman"/>
                <a:ea typeface="Calibri"/>
                <a:cs typeface="Times New Roman"/>
              </a:rPr>
              <a:t>Medicare – Naïve prediction is that by 2050 or so Medicare alone will make up 14 percent of GDP – means that today with Federal Government taking about 19 percent.  </a:t>
            </a:r>
          </a:p>
          <a:p>
            <a:pPr marL="0" algn="just">
              <a:lnSpc>
                <a:spcPct val="200000"/>
              </a:lnSpc>
              <a:spcBef>
                <a:spcPts val="0"/>
              </a:spcBef>
              <a:spcAft>
                <a:spcPts val="1000"/>
              </a:spcAft>
            </a:pPr>
            <a:r>
              <a:rPr lang="en-US" sz="3100" b="1" dirty="0" smtClean="0">
                <a:solidFill>
                  <a:prstClr val="black"/>
                </a:solidFill>
                <a:latin typeface="Times New Roman"/>
                <a:ea typeface="Calibri"/>
                <a:cs typeface="Times New Roman"/>
              </a:rPr>
              <a:t>Others too numerous </a:t>
            </a:r>
            <a:r>
              <a:rPr lang="en-US" sz="3100" b="1" smtClean="0">
                <a:solidFill>
                  <a:prstClr val="black"/>
                </a:solidFill>
                <a:latin typeface="Times New Roman"/>
                <a:ea typeface="Calibri"/>
                <a:cs typeface="Times New Roman"/>
              </a:rPr>
              <a:t>to mention…..</a:t>
            </a:r>
            <a:endParaRPr lang="en-US" sz="2000" dirty="0">
              <a:ea typeface="Calibri"/>
              <a:cs typeface="Times New Roman"/>
            </a:endParaRPr>
          </a:p>
          <a:p>
            <a:endParaRPr lang="en-US" b="1" dirty="0">
              <a:latin typeface="Times New Roman" pitchFamily="18" charset="0"/>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1"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8"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0000"/>
          </a:solidFill>
        </p:spPr>
        <p:txBody>
          <a:bodyPr>
            <a:noAutofit/>
          </a:bodyPr>
          <a:lstStyle/>
          <a:p>
            <a:pPr marL="0" marR="0">
              <a:lnSpc>
                <a:spcPct val="200000"/>
              </a:lnSpc>
              <a:spcBef>
                <a:spcPts val="0"/>
              </a:spcBef>
              <a:spcAft>
                <a:spcPts val="1000"/>
              </a:spcAft>
            </a:pPr>
            <a:r>
              <a:rPr lang="en-US" sz="3600" b="1" dirty="0" smtClean="0">
                <a:latin typeface="Times New Roman" pitchFamily="18" charset="0"/>
                <a:ea typeface="Calibri"/>
                <a:cs typeface="Times New Roman" pitchFamily="18" charset="0"/>
              </a:rPr>
              <a:t>IF SOMETHING CAN’T CONTNUE…</a:t>
            </a:r>
            <a:endParaRPr lang="en-US" sz="3600" b="1" dirty="0">
              <a:latin typeface="Times New Roman" pitchFamily="18" charset="0"/>
              <a:ea typeface="Calibri"/>
              <a:cs typeface="Times New Roman" pitchFamily="18" charset="0"/>
            </a:endParaRPr>
          </a:p>
        </p:txBody>
      </p:sp>
      <p:sp>
        <p:nvSpPr>
          <p:cNvPr id="8" name="Content Placeholder 7"/>
          <p:cNvSpPr>
            <a:spLocks noGrp="1"/>
          </p:cNvSpPr>
          <p:nvPr>
            <p:ph idx="1"/>
          </p:nvPr>
        </p:nvSpPr>
        <p:spPr/>
        <p:txBody>
          <a:bodyPr>
            <a:normAutofit fontScale="40000" lnSpcReduction="20000"/>
          </a:bodyPr>
          <a:lstStyle/>
          <a:p>
            <a:pPr marL="0" marR="0" algn="just">
              <a:lnSpc>
                <a:spcPct val="200000"/>
              </a:lnSpc>
              <a:spcBef>
                <a:spcPts val="0"/>
              </a:spcBef>
              <a:spcAft>
                <a:spcPts val="1000"/>
              </a:spcAft>
            </a:pPr>
            <a:r>
              <a:rPr lang="en-US" b="1" dirty="0" smtClean="0">
                <a:latin typeface="Times New Roman" pitchFamily="18" charset="0"/>
                <a:ea typeface="Calibri"/>
                <a:cs typeface="Times New Roman"/>
              </a:rPr>
              <a:t>Year	       Employment 		Unemployment rate                                	Employment Growth</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1950		59						</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1960		66			</a:t>
            </a:r>
            <a:r>
              <a:rPr lang="en-US" b="1" dirty="0" smtClean="0">
                <a:latin typeface="Times New Roman" pitchFamily="18" charset="0"/>
                <a:ea typeface="Calibri"/>
                <a:cs typeface="Times New Roman"/>
              </a:rPr>
              <a:t> 5.5</a:t>
            </a:r>
            <a:r>
              <a:rPr lang="en-US" b="1" dirty="0" smtClean="0">
                <a:latin typeface="Times New Roman" pitchFamily="18" charset="0"/>
                <a:ea typeface="Calibri"/>
                <a:cs typeface="Times New Roman"/>
              </a:rPr>
              <a:t>			12%</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1970		79			</a:t>
            </a:r>
            <a:r>
              <a:rPr lang="en-US" b="1" dirty="0" smtClean="0">
                <a:latin typeface="Times New Roman" pitchFamily="18" charset="0"/>
                <a:ea typeface="Calibri"/>
                <a:cs typeface="Times New Roman"/>
              </a:rPr>
              <a:t> 4.9</a:t>
            </a:r>
            <a:r>
              <a:rPr lang="en-US" b="1" dirty="0" smtClean="0">
                <a:latin typeface="Times New Roman" pitchFamily="18" charset="0"/>
                <a:ea typeface="Calibri"/>
                <a:cs typeface="Times New Roman"/>
              </a:rPr>
              <a:t>			20%</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1980		99			</a:t>
            </a:r>
            <a:r>
              <a:rPr lang="en-US" b="1" dirty="0" smtClean="0">
                <a:latin typeface="Times New Roman" pitchFamily="18" charset="0"/>
                <a:ea typeface="Calibri"/>
                <a:cs typeface="Times New Roman"/>
              </a:rPr>
              <a:t> 7.1</a:t>
            </a:r>
            <a:r>
              <a:rPr lang="en-US" b="1" dirty="0" smtClean="0">
                <a:latin typeface="Times New Roman" pitchFamily="18" charset="0"/>
                <a:ea typeface="Calibri"/>
                <a:cs typeface="Times New Roman"/>
              </a:rPr>
              <a:t>			20%</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1990		119			</a:t>
            </a:r>
            <a:r>
              <a:rPr lang="en-US" b="1" dirty="0" smtClean="0">
                <a:latin typeface="Times New Roman" pitchFamily="18" charset="0"/>
                <a:ea typeface="Calibri"/>
                <a:cs typeface="Times New Roman"/>
              </a:rPr>
              <a:t> 5.6</a:t>
            </a:r>
            <a:r>
              <a:rPr lang="en-US" b="1" dirty="0" smtClean="0">
                <a:latin typeface="Times New Roman" pitchFamily="18" charset="0"/>
                <a:ea typeface="Calibri"/>
                <a:cs typeface="Times New Roman"/>
              </a:rPr>
              <a:t>			20%</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2000		137			</a:t>
            </a:r>
            <a:r>
              <a:rPr lang="en-US" b="1" dirty="0" smtClean="0">
                <a:latin typeface="Times New Roman" pitchFamily="18" charset="0"/>
                <a:ea typeface="Calibri"/>
                <a:cs typeface="Times New Roman"/>
              </a:rPr>
              <a:t> 4.0</a:t>
            </a:r>
            <a:r>
              <a:rPr lang="en-US" b="1" dirty="0" smtClean="0">
                <a:latin typeface="Times New Roman" pitchFamily="18" charset="0"/>
                <a:ea typeface="Calibri"/>
                <a:cs typeface="Times New Roman"/>
              </a:rPr>
              <a:t>			15%</a:t>
            </a:r>
            <a:endParaRPr lang="en-US" sz="2400" b="1" dirty="0">
              <a:latin typeface="Times New Roman" pitchFamily="18" charset="0"/>
              <a:ea typeface="Calibri"/>
              <a:cs typeface="Times New Roman"/>
            </a:endParaRPr>
          </a:p>
          <a:p>
            <a:pPr marL="0" marR="0" algn="just">
              <a:lnSpc>
                <a:spcPct val="200000"/>
              </a:lnSpc>
              <a:spcBef>
                <a:spcPts val="0"/>
              </a:spcBef>
              <a:spcAft>
                <a:spcPts val="1000"/>
              </a:spcAft>
            </a:pPr>
            <a:r>
              <a:rPr lang="en-US" b="1" dirty="0" smtClean="0">
                <a:latin typeface="Times New Roman" pitchFamily="18" charset="0"/>
                <a:ea typeface="Calibri"/>
                <a:cs typeface="Times New Roman"/>
              </a:rPr>
              <a:t>2004		139			</a:t>
            </a:r>
            <a:r>
              <a:rPr lang="en-US" b="1" dirty="0" smtClean="0">
                <a:latin typeface="Times New Roman" pitchFamily="18" charset="0"/>
                <a:ea typeface="Calibri"/>
                <a:cs typeface="Times New Roman"/>
              </a:rPr>
              <a:t> 5.5</a:t>
            </a:r>
            <a:r>
              <a:rPr lang="en-US" b="1" dirty="0" smtClean="0">
                <a:latin typeface="Times New Roman" pitchFamily="18" charset="0"/>
                <a:ea typeface="Calibri"/>
                <a:cs typeface="Times New Roman"/>
              </a:rPr>
              <a:t>			</a:t>
            </a:r>
            <a:r>
              <a:rPr lang="en-US" b="1" dirty="0" smtClean="0">
                <a:latin typeface="Times New Roman" pitchFamily="18" charset="0"/>
                <a:ea typeface="Calibri"/>
                <a:cs typeface="Times New Roman"/>
              </a:rPr>
              <a:t> 1.5%</a:t>
            </a:r>
            <a:endParaRPr lang="en-US" sz="2400" b="1" dirty="0">
              <a:latin typeface="Times New Roman" pitchFamily="18" charset="0"/>
              <a:ea typeface="Calibri"/>
              <a:cs typeface="Times New Roman"/>
            </a:endParaRPr>
          </a:p>
          <a:p>
            <a:r>
              <a:rPr lang="en-US" b="1" dirty="0" smtClean="0">
                <a:latin typeface="Times New Roman" pitchFamily="18" charset="0"/>
                <a:cs typeface="Times New Roman" pitchFamily="18" charset="0"/>
              </a:rPr>
              <a:t>2010</a:t>
            </a:r>
            <a:r>
              <a:rPr lang="en-US" b="1" dirty="0" smtClean="0"/>
              <a:t>		143			10.0			 2.9%			</a:t>
            </a:r>
            <a:endParaRPr lang="en-US"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Times New Roman" pitchFamily="18" charset="0"/>
              </a:rPr>
              <a:t>AND THERE’S MORE!</a:t>
            </a:r>
            <a:endParaRPr lang="en-US" b="1" dirty="0">
              <a:latin typeface="Times New Roman" pitchFamily="18" charset="0"/>
            </a:endParaRPr>
          </a:p>
        </p:txBody>
      </p:sp>
      <p:sp>
        <p:nvSpPr>
          <p:cNvPr id="8" name="Content Placeholder 7"/>
          <p:cNvSpPr>
            <a:spLocks noGrp="1"/>
          </p:cNvSpPr>
          <p:nvPr>
            <p:ph idx="1"/>
          </p:nvPr>
        </p:nvSpPr>
        <p:spPr/>
        <p:txBody>
          <a:bodyPr>
            <a:normAutofit fontScale="77500" lnSpcReduction="20000"/>
          </a:bodyPr>
          <a:lstStyle/>
          <a:p>
            <a:pPr marL="0" marR="0" algn="just">
              <a:lnSpc>
                <a:spcPct val="200000"/>
              </a:lnSpc>
              <a:spcBef>
                <a:spcPts val="0"/>
              </a:spcBef>
              <a:spcAft>
                <a:spcPts val="1000"/>
              </a:spcAft>
            </a:pPr>
            <a:r>
              <a:rPr lang="en-US" b="1" dirty="0" smtClean="0">
                <a:latin typeface="Times New Roman"/>
                <a:ea typeface="Calibri"/>
                <a:cs typeface="Times New Roman"/>
              </a:rPr>
              <a:t>Productivity increasing at historic rates.</a:t>
            </a:r>
            <a:endParaRPr lang="en-US" sz="2000" dirty="0">
              <a:ea typeface="Calibri"/>
              <a:cs typeface="Times New Roman"/>
            </a:endParaRPr>
          </a:p>
          <a:p>
            <a:r>
              <a:rPr lang="en-US" b="1" dirty="0" smtClean="0">
                <a:latin typeface="Times New Roman" pitchFamily="18" charset="0"/>
              </a:rPr>
              <a:t>Country melt downs – Greece – Moral Hazard.</a:t>
            </a:r>
            <a:endParaRPr lang="en-US" b="1" dirty="0">
              <a:latin typeface="Times New Roman" pitchFamily="18" charset="0"/>
            </a:endParaRPr>
          </a:p>
          <a:p>
            <a:pPr marL="0" marR="0" algn="just">
              <a:lnSpc>
                <a:spcPct val="200000"/>
              </a:lnSpc>
              <a:spcBef>
                <a:spcPts val="0"/>
              </a:spcBef>
              <a:spcAft>
                <a:spcPts val="1000"/>
              </a:spcAft>
            </a:pPr>
            <a:r>
              <a:rPr lang="en-US" b="1" dirty="0" smtClean="0">
                <a:latin typeface="Times New Roman"/>
                <a:ea typeface="Calibri"/>
                <a:cs typeface="Times New Roman"/>
              </a:rPr>
              <a:t>Corporate profits after taxes at an all time high.  </a:t>
            </a:r>
            <a:endParaRPr lang="en-US" sz="2000" dirty="0">
              <a:ea typeface="Calibri"/>
              <a:cs typeface="Times New Roman"/>
            </a:endParaRPr>
          </a:p>
          <a:p>
            <a:pPr marL="0" marR="0" algn="just">
              <a:lnSpc>
                <a:spcPct val="200000"/>
              </a:lnSpc>
              <a:spcBef>
                <a:spcPts val="0"/>
              </a:spcBef>
              <a:spcAft>
                <a:spcPts val="1000"/>
              </a:spcAft>
            </a:pPr>
            <a:r>
              <a:rPr lang="en-US" b="1" dirty="0" smtClean="0">
                <a:latin typeface="Times New Roman"/>
                <a:ea typeface="Calibri"/>
                <a:cs typeface="Times New Roman"/>
              </a:rPr>
              <a:t>But profits = investment + government deficit.  </a:t>
            </a:r>
            <a:endParaRPr lang="en-US" sz="2000" dirty="0">
              <a:ea typeface="Calibri"/>
              <a:cs typeface="Times New Roman"/>
            </a:endParaRPr>
          </a:p>
          <a:p>
            <a:pPr marL="0" marR="0" algn="just">
              <a:lnSpc>
                <a:spcPct val="200000"/>
              </a:lnSpc>
              <a:spcBef>
                <a:spcPts val="0"/>
              </a:spcBef>
              <a:spcAft>
                <a:spcPts val="1000"/>
              </a:spcAft>
            </a:pPr>
            <a:r>
              <a:rPr lang="en-US" b="1" dirty="0" smtClean="0">
                <a:latin typeface="Times New Roman"/>
                <a:ea typeface="Calibri"/>
                <a:cs typeface="Times New Roman"/>
              </a:rPr>
              <a:t>Various bubbles e.g. housing, technology, hedge fund, other surprises, </a:t>
            </a:r>
            <a:r>
              <a:rPr lang="en-US" b="1" dirty="0" smtClean="0">
                <a:latin typeface="Times New Roman"/>
                <a:ea typeface="Calibri"/>
                <a:cs typeface="Times New Roman"/>
              </a:rPr>
              <a:t>inflation  or deflation.</a:t>
            </a:r>
            <a:endParaRPr lang="en-US" sz="2000" dirty="0">
              <a:ea typeface="Calibri"/>
              <a:cs typeface="Times New Roman"/>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Long Term Problem is the Budget</a:t>
            </a:r>
            <a:endParaRPr lang="en-US" b="1" dirty="0"/>
          </a:p>
        </p:txBody>
      </p:sp>
      <p:sp>
        <p:nvSpPr>
          <p:cNvPr id="3" name="Content Placeholder 2"/>
          <p:cNvSpPr>
            <a:spLocks noGrp="1"/>
          </p:cNvSpPr>
          <p:nvPr>
            <p:ph idx="1"/>
          </p:nvPr>
        </p:nvSpPr>
        <p:spPr/>
        <p:txBody>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The Congressional Budget Projects </a:t>
            </a:r>
            <a:r>
              <a:rPr lang="en-US" b="1" dirty="0" smtClean="0">
                <a:solidFill>
                  <a:srgbClr val="C00000"/>
                </a:solidFill>
                <a:latin typeface="Times New Roman" pitchFamily="18" charset="0"/>
                <a:cs typeface="Times New Roman" pitchFamily="18" charset="0"/>
              </a:rPr>
              <a:t>RED</a:t>
            </a:r>
            <a:r>
              <a:rPr lang="en-US" b="1" dirty="0" smtClean="0">
                <a:latin typeface="Times New Roman" pitchFamily="18" charset="0"/>
                <a:cs typeface="Times New Roman" pitchFamily="18" charset="0"/>
              </a:rPr>
              <a:t> Ink and MORE </a:t>
            </a:r>
            <a:r>
              <a:rPr lang="en-US" b="1" dirty="0" smtClean="0">
                <a:solidFill>
                  <a:srgbClr val="C00000"/>
                </a:solidFill>
                <a:latin typeface="Times New Roman" pitchFamily="18" charset="0"/>
                <a:cs typeface="Times New Roman" pitchFamily="18" charset="0"/>
              </a:rPr>
              <a:t>RED</a:t>
            </a:r>
            <a:r>
              <a:rPr lang="en-US" b="1" dirty="0" smtClean="0">
                <a:latin typeface="Times New Roman" pitchFamily="18" charset="0"/>
                <a:cs typeface="Times New Roman" pitchFamily="18" charset="0"/>
              </a:rPr>
              <a:t> INK for the foreseeable future!</a:t>
            </a: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Who will lend to us and at what rate?  </a:t>
            </a:r>
            <a:endParaRPr lang="en-US"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1503</Words>
  <Application>Microsoft Office PowerPoint</Application>
  <PresentationFormat>On-screen Show (4:3)</PresentationFormat>
  <Paragraphs>368</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Office Theme</vt:lpstr>
      <vt:lpstr>Photo Editor Photo</vt:lpstr>
      <vt:lpstr>Acrobat Document</vt:lpstr>
      <vt:lpstr>THE DYNAMICS OF THE CAPITALIST BUSINESS CYCLE</vt:lpstr>
      <vt:lpstr>“IF SOMETHING CAN’T CONTINUE, IT HAS TO STOP!”</vt:lpstr>
      <vt:lpstr>MAIN POINTS</vt:lpstr>
      <vt:lpstr>ON THE RECORD!</vt:lpstr>
      <vt:lpstr>Deficits and Debt:</vt:lpstr>
      <vt:lpstr>OTHER ISSUES:</vt:lpstr>
      <vt:lpstr>IF SOMETHING CAN’T CONTNUE…</vt:lpstr>
      <vt:lpstr>AND THERE’S MORE!</vt:lpstr>
      <vt:lpstr>The Long Term Problem is the Budget</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What Made the Great Depression Great?</vt:lpstr>
      <vt:lpstr>What Made the Great Depression Great? (Cont.)</vt:lpstr>
      <vt:lpstr>GNP in Billions of 1929 $</vt:lpstr>
      <vt:lpstr>Potential GNP in Billions of 1929 $</vt:lpstr>
      <vt:lpstr>Unemployment</vt:lpstr>
      <vt:lpstr>Prices and Money Values of GNP</vt:lpstr>
      <vt:lpstr>Stock Market</vt:lpstr>
      <vt:lpstr>Going Up</vt:lpstr>
      <vt:lpstr>Going Down</vt:lpstr>
      <vt:lpstr>Disaggregated GNP</vt:lpstr>
      <vt:lpstr>Industrial Declines</vt:lpstr>
      <vt:lpstr>Wages and Salaries</vt:lpstr>
      <vt:lpstr>The Unemployed</vt:lpstr>
      <vt:lpstr>The Unemployed (2)</vt:lpstr>
      <vt:lpstr>The Unemployed (3)</vt:lpstr>
      <vt:lpstr>The Business Cycle</vt:lpstr>
      <vt:lpstr>The Simplest Capitalist Economy</vt:lpstr>
      <vt:lpstr>The Simplest Capitalist Economy (Cont)</vt:lpstr>
      <vt:lpstr>The Simplest Capitalist Economy (Cont)</vt:lpstr>
      <vt:lpstr>OBVIOUSLY THIS IS THE RECIPE FOR A FALL</vt:lpstr>
      <vt:lpstr>Slide 42</vt:lpstr>
      <vt:lpstr>WHERE WE ARE NOW UNEMPLOYMENT</vt:lpstr>
      <vt:lpstr>UNEMPLOYMENT</vt:lpstr>
      <vt:lpstr>EMPLOYMENT</vt:lpstr>
      <vt:lpstr>EMPLOYMENT GRAPH</vt:lpstr>
      <vt:lpstr>Average Hourly Earnings of Production Workers</vt:lpstr>
      <vt:lpstr>Average Hourly Earnings</vt:lpstr>
      <vt:lpstr>Consumer Price Index Annual Change %</vt:lpstr>
      <vt:lpstr>CPI Graph</vt:lpstr>
      <vt:lpstr>What Have We Done</vt:lpstr>
      <vt:lpstr>What Have We Done (Cont.)</vt:lpstr>
      <vt:lpstr>What Will Happen?</vt:lpstr>
      <vt:lpstr>“The market can stay irrational longer than you can stay solvent.” </vt:lpstr>
      <vt:lpstr>MORE ON WHAT TO EXPECT?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Owner</cp:lastModifiedBy>
  <cp:revision>99</cp:revision>
  <dcterms:created xsi:type="dcterms:W3CDTF">2009-04-20T01:35:37Z</dcterms:created>
  <dcterms:modified xsi:type="dcterms:W3CDTF">2010-01-26T21:42:02Z</dcterms:modified>
</cp:coreProperties>
</file>